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1"/>
  </p:sldMasterIdLst>
  <p:notesMasterIdLst>
    <p:notesMasterId r:id="rId25"/>
  </p:notesMasterIdLst>
  <p:sldIdLst>
    <p:sldId id="256" r:id="rId2"/>
    <p:sldId id="259" r:id="rId3"/>
    <p:sldId id="260" r:id="rId4"/>
    <p:sldId id="257" r:id="rId5"/>
    <p:sldId id="258" r:id="rId6"/>
    <p:sldId id="261" r:id="rId7"/>
    <p:sldId id="262" r:id="rId8"/>
    <p:sldId id="263" r:id="rId9"/>
    <p:sldId id="264" r:id="rId10"/>
    <p:sldId id="265" r:id="rId11"/>
    <p:sldId id="266" r:id="rId12"/>
    <p:sldId id="267" r:id="rId13"/>
    <p:sldId id="269" r:id="rId14"/>
    <p:sldId id="270" r:id="rId15"/>
    <p:sldId id="272" r:id="rId16"/>
    <p:sldId id="291" r:id="rId17"/>
    <p:sldId id="301" r:id="rId18"/>
    <p:sldId id="292" r:id="rId19"/>
    <p:sldId id="300" r:id="rId20"/>
    <p:sldId id="294" r:id="rId21"/>
    <p:sldId id="295" r:id="rId22"/>
    <p:sldId id="296" r:id="rId23"/>
    <p:sldId id="28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obert Section" id="{3F70C2F4-B60C-4FE4-A184-6511493B921F}">
          <p14:sldIdLst>
            <p14:sldId id="256"/>
            <p14:sldId id="259"/>
            <p14:sldId id="260"/>
            <p14:sldId id="257"/>
            <p14:sldId id="258"/>
            <p14:sldId id="261"/>
            <p14:sldId id="262"/>
            <p14:sldId id="263"/>
            <p14:sldId id="264"/>
            <p14:sldId id="265"/>
            <p14:sldId id="266"/>
            <p14:sldId id="267"/>
            <p14:sldId id="269"/>
            <p14:sldId id="270"/>
            <p14:sldId id="272"/>
          </p14:sldIdLst>
        </p14:section>
        <p14:section name="Kiera Section" id="{725E30D5-D378-4BC5-9CAC-5462365EDC0B}">
          <p14:sldIdLst>
            <p14:sldId id="291"/>
            <p14:sldId id="301"/>
            <p14:sldId id="292"/>
            <p14:sldId id="300"/>
            <p14:sldId id="294"/>
            <p14:sldId id="295"/>
            <p14:sldId id="296"/>
            <p14:sldId id="28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Chavez" initials="RC" lastIdx="1" clrIdx="0">
    <p:extLst>
      <p:ext uri="{19B8F6BF-5375-455C-9EA6-DF929625EA0E}">
        <p15:presenceInfo xmlns:p15="http://schemas.microsoft.com/office/powerpoint/2012/main" userId="d9b6f05444527c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2" d="100"/>
          <a:sy n="102" d="100"/>
        </p:scale>
        <p:origin x="-1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66A036-860B-4B10-8891-6B96A9BA514C}"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45010-9AA0-4853-951E-DC3EB43B19AF}" type="slidenum">
              <a:rPr lang="en-US" smtClean="0"/>
              <a:t>‹#›</a:t>
            </a:fld>
            <a:endParaRPr lang="en-US"/>
          </a:p>
        </p:txBody>
      </p:sp>
    </p:spTree>
    <p:extLst>
      <p:ext uri="{BB962C8B-B14F-4D97-AF65-F5344CB8AC3E}">
        <p14:creationId xmlns:p14="http://schemas.microsoft.com/office/powerpoint/2010/main" val="1400252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_[SpamVHam]"/><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 Through our rigorous testing and analysis, we aim to contribute to the ongoing efforts to improve cyber security and help prevent spam messages from causing harm.</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3</a:t>
            </a:fld>
            <a:endParaRPr lang="en-US"/>
          </a:p>
        </p:txBody>
      </p:sp>
    </p:spTree>
    <p:extLst>
      <p:ext uri="{BB962C8B-B14F-4D97-AF65-F5344CB8AC3E}">
        <p14:creationId xmlns:p14="http://schemas.microsoft.com/office/powerpoint/2010/main" val="1957940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en-US" sz="1200" dirty="0">
                <a:effectLst/>
                <a:ea typeface="Calibri" panose="020F0502020204030204" pitchFamily="34" charset="0"/>
              </a:rPr>
              <a:t> to train and test our spam classification models [</a:t>
            </a:r>
            <a:r>
              <a:rPr lang="en-US" sz="1200" u="none" strike="noStrike" dirty="0" err="1">
                <a:solidFill>
                  <a:srgbClr val="0563C1"/>
                </a:solidFill>
                <a:effectLst/>
                <a:ea typeface="Calibri" panose="020F0502020204030204" pitchFamily="34" charset="0"/>
                <a:cs typeface="Times New Roman" panose="02020603050405020304" pitchFamily="18" charset="0"/>
                <a:hlinkClick r:id="rId3"/>
              </a:rPr>
              <a:t>SpamVHam</a:t>
            </a:r>
            <a:r>
              <a:rPr lang="en-US" sz="1200" dirty="0">
                <a:effectLst/>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dirty="0"/>
              <a:t> This dataset is a condensed version of The University of California, Irvine’s (UCI) ‘SMS Spam Collection Dataset’</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13</a:t>
            </a:fld>
            <a:endParaRPr lang="en-US"/>
          </a:p>
        </p:txBody>
      </p:sp>
    </p:spTree>
    <p:extLst>
      <p:ext uri="{BB962C8B-B14F-4D97-AF65-F5344CB8AC3E}">
        <p14:creationId xmlns:p14="http://schemas.microsoft.com/office/powerpoint/2010/main" val="328412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dirty="0">
                <a:effectLst/>
                <a:ea typeface="Calibri" panose="020F0502020204030204" pitchFamily="34" charset="0"/>
              </a:rPr>
              <a:t> Pandas is an open-source python library which is commonly used in machine learning as it helps organize, manipulate, and analyze complex tabular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ea typeface="Calibri" panose="020F0502020204030204" pitchFamily="34" charset="0"/>
              </a:rPr>
              <a:t>4. Noise - which can cause overfitting and potentially “result in more complex models that miss the true pattern”</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14</a:t>
            </a:fld>
            <a:endParaRPr lang="en-US"/>
          </a:p>
        </p:txBody>
      </p:sp>
    </p:spTree>
    <p:extLst>
      <p:ext uri="{BB962C8B-B14F-4D97-AF65-F5344CB8AC3E}">
        <p14:creationId xmlns:p14="http://schemas.microsoft.com/office/powerpoint/2010/main" val="3121696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dirty="0"/>
              <a:t> We use this information to determine the completeness of our data, and verify the values contained are expected and acceptable.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We notice </a:t>
            </a:r>
            <a:r>
              <a:rPr lang="en-US" sz="1200" dirty="0" err="1"/>
              <a:t>sms</a:t>
            </a:r>
            <a:r>
              <a:rPr lang="en-US" sz="1200" dirty="0"/>
              <a:t> indicates a unique value of 5169, which is less than the expected 5572; as such, we must conclude that some messages are identical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4. Shows that the most frequent message "Sorry, I'll call later,“ - Occurs 30 times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which leave the remaining 747 messages to be categorized as `spam`.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15</a:t>
            </a:fld>
            <a:endParaRPr lang="en-US"/>
          </a:p>
        </p:txBody>
      </p:sp>
    </p:spTree>
    <p:extLst>
      <p:ext uri="{BB962C8B-B14F-4D97-AF65-F5344CB8AC3E}">
        <p14:creationId xmlns:p14="http://schemas.microsoft.com/office/powerpoint/2010/main" val="3847688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200150" lvl="2"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removed words are called 'stop words’ </a:t>
                </a:r>
              </a:p>
              <a:p>
                <a:pPr marL="1200150" lvl="2" indent="-285750">
                  <a:buFont typeface="Arial" panose="020B0604020202020204" pitchFamily="34" charset="0"/>
                  <a:buChar char="•"/>
                </a:pPr>
                <a:r>
                  <a:rPr lang="en-US" sz="1600" dirty="0"/>
                  <a:t>Important they are removed during preprocessing to reduce noise</a:t>
                </a:r>
              </a:p>
              <a:p>
                <a:pPr marL="1200150" lvl="2" indent="-285750">
                  <a:buFont typeface="Arial" panose="020B0604020202020204" pitchFamily="34" charset="0"/>
                  <a:buChar char="•"/>
                </a:pPr>
                <a:r>
                  <a:rPr lang="en-US" sz="1600" dirty="0"/>
                  <a:t>Since they occur “very frequently and their presence doesn't have much impact on the sense of the sentence” they can cause bias</a:t>
                </a:r>
              </a:p>
              <a:p>
                <a:pPr marL="1200150" lvl="2"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dirty="0"/>
                  <a:t>NLTK</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Corpus of a vast collection of these most frequently occurring words, </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So We don’t have to manually create a list </a:t>
                </a:r>
              </a:p>
              <a:p>
                <a:pPr marL="1200150" lvl="2" indent="-285750">
                  <a:buFont typeface="Arial" panose="020B0604020202020204" pitchFamily="34" charset="0"/>
                  <a:buChar char="•"/>
                </a:pPr>
                <a:r>
                  <a:rPr lang="en-US" dirty="0"/>
                  <a:t>Phone numbers</a:t>
                </a:r>
              </a:p>
              <a:p>
                <a:pPr marL="1657350" lvl="3" indent="-285750">
                  <a:buFont typeface="Arial" panose="020B0604020202020204" pitchFamily="34" charset="0"/>
                  <a:buChar char="•"/>
                </a:pPr>
                <a:r>
                  <a:rPr lang="en-US" dirty="0"/>
                  <a:t>unique and do not provide additional context</a:t>
                </a:r>
              </a:p>
              <a:p>
                <a:pPr marL="1657350" lvl="3" indent="-285750">
                  <a:buFont typeface="Arial" panose="020B0604020202020204" pitchFamily="34" charset="0"/>
                  <a:buChar char="•"/>
                </a:pPr>
                <a:r>
                  <a:rPr lang="en-US" dirty="0"/>
                  <a:t>Feature Engineering: Replaced them a special identifier</a:t>
                </a:r>
              </a:p>
              <a:p>
                <a:pPr marL="2114550" lvl="4" indent="-285750">
                  <a:buFont typeface="Arial" panose="020B0604020202020204" pitchFamily="34" charset="0"/>
                  <a:buChar char="•"/>
                </a:pPr>
                <a:r>
                  <a:rPr lang="en-US" dirty="0"/>
                  <a:t>To keep a record of their occurrence</a:t>
                </a:r>
              </a:p>
              <a:p>
                <a:pPr marL="1657350" lvl="3" indent="-285750">
                  <a:buFont typeface="Arial" panose="020B0604020202020204" pitchFamily="34" charset="0"/>
                  <a:buChar char="•"/>
                </a:pPr>
                <a:r>
                  <a:rPr lang="en-US" dirty="0"/>
                  <a:t>Prevents them from being treated as separate and unrelated features</a:t>
                </a:r>
              </a:p>
              <a:p>
                <a:pPr marL="1657350" lvl="3" indent="-285750">
                  <a:buFont typeface="Arial" panose="020B0604020202020204" pitchFamily="34" charset="0"/>
                  <a:buChar char="•"/>
                </a:pPr>
                <a:r>
                  <a:rPr lang="en-US" dirty="0"/>
                  <a:t>Enables the model to identify patterns between </a:t>
                </a:r>
                <a:r>
                  <a:rPr lang="en-US" dirty="0" err="1"/>
                  <a:t>sms</a:t>
                </a:r>
                <a:r>
                  <a:rPr lang="en-US" dirty="0"/>
                  <a:t> that contain phone numbers more easily</a:t>
                </a:r>
              </a:p>
              <a:p>
                <a:pPr marL="1657350" lvl="3" indent="-285750">
                  <a:buFont typeface="Arial" panose="020B0604020202020204" pitchFamily="34" charset="0"/>
                  <a:buChar char="•"/>
                </a:pPr>
                <a:r>
                  <a:rPr lang="en-US" dirty="0"/>
                  <a:t>reduces the number of unique features in the dataset, -&gt; reduces the dimensionality. </a:t>
                </a:r>
              </a:p>
              <a:p>
                <a:pPr marL="1200150" lvl="2" indent="-285750">
                  <a:buFont typeface="Arial" panose="020B0604020202020204" pitchFamily="34" charset="0"/>
                  <a:buChar char="•"/>
                </a:pPr>
                <a:r>
                  <a:rPr lang="en-US" dirty="0"/>
                  <a:t>Case Sensitivity</a:t>
                </a:r>
              </a:p>
              <a:p>
                <a:pPr marL="1657350" lvl="3" indent="-285750">
                  <a:buFont typeface="Arial" panose="020B0604020202020204" pitchFamily="34" charset="0"/>
                  <a:buChar char="•"/>
                </a:pPr>
                <a:r>
                  <a:rPr lang="en-US" dirty="0"/>
                  <a:t>Did not convert to lowercase</a:t>
                </a:r>
              </a:p>
              <a:p>
                <a:pPr marL="1657350" lvl="3" indent="-285750">
                  <a:buFont typeface="Arial" panose="020B0604020202020204" pitchFamily="34" charset="0"/>
                  <a:buChar char="•"/>
                </a:pPr>
                <a:r>
                  <a:rPr lang="en-US" dirty="0"/>
                  <a:t>While it is Common practice to </a:t>
                </a:r>
                <a:r>
                  <a:rPr lang="en-US" sz="1800" dirty="0">
                    <a:effectLst/>
                    <a:latin typeface="Times New Roman" panose="02020603050405020304" pitchFamily="18" charset="0"/>
                    <a:ea typeface="Calibri" panose="020F0502020204030204" pitchFamily="34" charset="0"/>
                  </a:rPr>
                  <a:t>convert all messages to lowercase …</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[Call now example]</a:t>
                </a:r>
              </a:p>
              <a:p>
                <a:pPr marL="1200150" lvl="2" indent="-285750">
                  <a:buFont typeface="Arial" panose="020B0604020202020204" pitchFamily="34" charset="0"/>
                  <a:buChar char="•"/>
                </a:pPr>
                <a:r>
                  <a:rPr lang="en-US" dirty="0">
                    <a:effectLst/>
                    <a:latin typeface="Times New Roman" panose="02020603050405020304" pitchFamily="18" charset="0"/>
                    <a:ea typeface="Calibri" panose="020F0502020204030204" pitchFamily="34" charset="0"/>
                  </a:rPr>
                  <a:t>Final Example</a:t>
                </a:r>
                <a:endParaRPr lang="en-US" dirty="0"/>
              </a:p>
              <a:p>
                <a:pPr marL="1200150" lvl="2" indent="-285750">
                  <a:buFont typeface="Arial" panose="020B0604020202020204" pitchFamily="34" charset="0"/>
                  <a:buChar char="•"/>
                </a:pPr>
                <a:r>
                  <a:rPr lang="en-US" dirty="0"/>
                  <a:t>New tokenized data is added to a new column ‘</a:t>
                </a:r>
                <a:r>
                  <a:rPr lang="en-US" dirty="0" err="1"/>
                  <a:t>sms_clean</a:t>
                </a:r>
                <a:r>
                  <a:rPr lang="en-US" dirty="0"/>
                  <a:t>’</a:t>
                </a:r>
              </a:p>
              <a:p>
                <a:pPr marL="1200150" lvl="2" indent="-285750">
                  <a:buFont typeface="Arial" panose="020B0604020202020204" pitchFamily="34" charset="0"/>
                  <a:buChar char="•"/>
                </a:pPr>
                <a:r>
                  <a:rPr lang="en-US" dirty="0"/>
                  <a:t>All methods rigorously tested before implementation</a:t>
                </a:r>
              </a:p>
              <a:p>
                <a:pPr marL="1200150" lvl="2" indent="-285750">
                  <a:buFont typeface="Arial" panose="020B0604020202020204" pitchFamily="34" charset="0"/>
                  <a:buChar char="•"/>
                </a:pPr>
                <a:endParaRPr lang="en-US" sz="1600" dirty="0"/>
              </a:p>
              <a:p>
                <a:pPr marL="1828800" lvl="4" indent="0">
                  <a:buFont typeface="Arial" panose="020B0604020202020204" pitchFamily="34" charset="0"/>
                  <a:buNone/>
                </a:pPr>
                <a:endParaRPr lang="en-US" sz="1600" kern="1200" dirty="0">
                  <a:solidFill>
                    <a:schemeClr val="tx1"/>
                  </a:solidFill>
                  <a:effectLst/>
                  <a:latin typeface="+mn-lt"/>
                  <a:ea typeface="+mn-ea"/>
                  <a:cs typeface="+mn-cs"/>
                </a:endParaRPr>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‘Class’ Column: </a:t>
                </a:r>
              </a:p>
              <a:p>
                <a:pPr marL="742950" lvl="1" indent="-285750">
                  <a:buFont typeface="Arial" panose="020B0604020202020204" pitchFamily="34" charset="0"/>
                  <a:buChar char="•"/>
                </a:pPr>
                <a:r>
                  <a:rPr lang="en-US" sz="1600" dirty="0"/>
                  <a:t>Numerical Representation for Spam/Ham</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most machine learning algorithms operate on numerical data, and cannot directly process categorical data</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simple process - only two categories</a:t>
                </a:r>
              </a:p>
              <a:p>
                <a:pPr marL="1200150" lvl="2" indent="-285750">
                  <a:buFont typeface="Arial" panose="020B0604020202020204" pitchFamily="34" charset="0"/>
                  <a:buChar char="•"/>
                </a:pPr>
                <a:r>
                  <a:rPr lang="en-US" sz="1800" dirty="0">
                    <a:ln>
                      <a:solidFill>
                        <a:schemeClr val="bg1">
                          <a:lumMod val="75000"/>
                          <a:lumOff val="25000"/>
                          <a:alpha val="10000"/>
                        </a:schemeClr>
                      </a:solidFill>
                    </a:ln>
                    <a:solidFill>
                      <a:schemeClr val="tx2"/>
                    </a:solidFill>
                  </a:rPr>
                  <a:t>Feature Extraction to new column </a:t>
                </a:r>
                <a:r>
                  <a:rPr lang="en-US" sz="1800" dirty="0" err="1">
                    <a:ln>
                      <a:solidFill>
                        <a:schemeClr val="bg1">
                          <a:lumMod val="75000"/>
                          <a:lumOff val="25000"/>
                          <a:alpha val="10000"/>
                        </a:schemeClr>
                      </a:solidFill>
                    </a:ln>
                    <a:solidFill>
                      <a:schemeClr val="tx2"/>
                    </a:solidFill>
                  </a:rPr>
                  <a:t>is_spam</a:t>
                </a:r>
                <a:endParaRPr lang="en-US" sz="1800" dirty="0">
                  <a:effectLst/>
                  <a:latin typeface="Times New Roman" panose="02020603050405020304" pitchFamily="18" charset="0"/>
                  <a:ea typeface="Calibri" panose="020F0502020204030204" pitchFamily="34" charset="0"/>
                </a:endParaRPr>
              </a:p>
              <a:p>
                <a:pPr marL="1200150" lvl="2" indent="-285750">
                  <a:buFont typeface="Arial" panose="020B0604020202020204" pitchFamily="34" charset="0"/>
                  <a:buChar char="•"/>
                </a:pPr>
                <a14:m>
                  <m:oMath xmlns:m="http://schemas.openxmlformats.org/officeDocument/2006/math">
                    <m:r>
                      <m:rPr>
                        <m:sty m:val="p"/>
                      </m:rPr>
                      <a:rPr lang="en-US" sz="1800" smtClean="0">
                        <a:effectLst/>
                        <a:latin typeface="Cambria Math" panose="02040503050406030204" pitchFamily="18" charset="0"/>
                        <a:ea typeface="Calibri" panose="020F0502020204030204" pitchFamily="34" charset="0"/>
                        <a:cs typeface="Courier New" panose="02070309020205020404" pitchFamily="49" charset="0"/>
                      </a:rPr>
                      <m:t>LabelEncoder</m:t>
                    </m:r>
                  </m:oMath>
                </a14:m>
                <a:r>
                  <a:rPr lang="en-US" sz="1800" dirty="0">
                    <a:effectLst/>
                    <a:latin typeface="Times New Roman" panose="02020603050405020304" pitchFamily="18" charset="0"/>
                    <a:ea typeface="Calibri" panose="020F0502020204030204" pitchFamily="34" charset="0"/>
                  </a:rPr>
                  <a:t> f</a:t>
                </a:r>
                <a:r>
                  <a:rPr lang="en-US" sz="1200" kern="1200" dirty="0">
                    <a:solidFill>
                      <a:schemeClr val="tx1"/>
                    </a:solidFill>
                    <a:effectLst/>
                    <a:latin typeface="+mn-lt"/>
                    <a:ea typeface="+mn-ea"/>
                    <a:cs typeface="+mn-cs"/>
                  </a:rPr>
                  <a:t>rom the Python library </a:t>
                </a:r>
                <a:r>
                  <a:rPr lang="en-US" sz="1200" kern="1200" dirty="0" err="1">
                    <a:solidFill>
                      <a:schemeClr val="tx1"/>
                    </a:solidFill>
                    <a:effectLst/>
                    <a:latin typeface="+mn-lt"/>
                    <a:ea typeface="+mn-ea"/>
                    <a:cs typeface="+mn-cs"/>
                  </a:rPr>
                  <a:t>sklearn</a:t>
                </a:r>
                <a:endParaRPr lang="en-US" sz="1200" kern="1200" dirty="0">
                  <a:solidFill>
                    <a:schemeClr val="tx1"/>
                  </a:solidFill>
                  <a:effectLst/>
                  <a:latin typeface="+mn-lt"/>
                  <a:ea typeface="+mn-ea"/>
                  <a:cs typeface="+mn-cs"/>
                </a:endParaRPr>
              </a:p>
              <a:p>
                <a:pPr marL="1657350" lvl="3" indent="-285750">
                  <a:buFont typeface="Arial" panose="020B0604020202020204" pitchFamily="34" charset="0"/>
                  <a:buChar char="•"/>
                </a:pPr>
                <a:r>
                  <a:rPr lang="en-US" sz="1200" kern="1200" dirty="0">
                    <a:solidFill>
                      <a:schemeClr val="tx1"/>
                    </a:solidFill>
                    <a:effectLst/>
                    <a:latin typeface="+mn-lt"/>
                    <a:ea typeface="+mn-ea"/>
                    <a:cs typeface="+mn-cs"/>
                  </a:rPr>
                  <a:t>[show table]</a:t>
                </a:r>
              </a:p>
              <a:p>
                <a:pPr marL="1657350" lvl="3" indent="-285750">
                  <a:buFont typeface="Arial" panose="020B0604020202020204" pitchFamily="34" charset="0"/>
                  <a:buChar char="•"/>
                </a:pPr>
                <a:r>
                  <a:rPr lang="en-US" b="0" i="0" dirty="0">
                    <a:solidFill>
                      <a:srgbClr val="D1D5DB"/>
                    </a:solidFill>
                    <a:effectLst/>
                    <a:latin typeface="Söhne"/>
                  </a:rPr>
                  <a:t>Hot encoding</a:t>
                </a:r>
                <a:r>
                  <a:rPr lang="en-US" b="0" i="0" kern="1200" dirty="0">
                    <a:solidFill>
                      <a:schemeClr val="tx1"/>
                    </a:solidFill>
                    <a:effectLst/>
                    <a:latin typeface="+mn-lt"/>
                    <a:ea typeface="+mn-ea"/>
                    <a:cs typeface="+mn-cs"/>
                  </a:rPr>
                  <a:t> – multiple columns for feature where column true is 1, rest are 0 (</a:t>
                </a:r>
                <a:r>
                  <a:rPr lang="en-US" b="0" i="0" kern="1200" dirty="0" err="1">
                    <a:solidFill>
                      <a:schemeClr val="tx1"/>
                    </a:solidFill>
                    <a:effectLst/>
                    <a:latin typeface="+mn-lt"/>
                    <a:ea typeface="+mn-ea"/>
                    <a:cs typeface="+mn-cs"/>
                  </a:rPr>
                  <a:t>is_red</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is_green</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is_blue</a:t>
                </a:r>
                <a:r>
                  <a:rPr lang="en-US" b="0" i="0" kern="1200" dirty="0">
                    <a:solidFill>
                      <a:schemeClr val="tx1"/>
                    </a:solidFill>
                    <a:effectLst/>
                    <a:latin typeface="+mn-lt"/>
                    <a:ea typeface="+mn-ea"/>
                    <a:cs typeface="+mn-cs"/>
                  </a:rPr>
                  <a:t>)</a:t>
                </a:r>
              </a:p>
              <a:p>
                <a:pPr marL="1657350" lvl="3" indent="-285750">
                  <a:buFont typeface="Arial" panose="020B0604020202020204" pitchFamily="34" charset="0"/>
                  <a:buChar char="•"/>
                </a:pPr>
                <a:r>
                  <a:rPr lang="en-US" b="0" i="0" dirty="0">
                    <a:solidFill>
                      <a:srgbClr val="D1D5DB"/>
                    </a:solidFill>
                    <a:effectLst/>
                    <a:latin typeface="Söhne"/>
                  </a:rPr>
                  <a:t>Label encoding - category value is mapped to an integer (red 1, green 2, blue 3)</a:t>
                </a:r>
              </a:p>
              <a:p>
                <a:pPr marL="2114550" lvl="4" indent="-285750">
                  <a:buFont typeface="Arial" panose="020B0604020202020204" pitchFamily="34" charset="0"/>
                  <a:buChar char="•"/>
                </a:pPr>
                <a:r>
                  <a:rPr lang="en-US" sz="1200" b="0" i="0" kern="1200" dirty="0">
                    <a:solidFill>
                      <a:srgbClr val="D1D5DB"/>
                    </a:solidFill>
                    <a:effectLst/>
                    <a:latin typeface="Söhne"/>
                    <a:ea typeface="+mn-ea"/>
                    <a:cs typeface="+mn-cs"/>
                  </a:rPr>
                  <a:t>Since only 2 values, there is no risk of </a:t>
                </a:r>
                <a:r>
                  <a:rPr lang="en-US" b="0" i="0" dirty="0">
                    <a:solidFill>
                      <a:srgbClr val="D1D5DB"/>
                    </a:solidFill>
                    <a:effectLst/>
                    <a:latin typeface="Söhne"/>
                  </a:rPr>
                  <a:t>"false ordinality“</a:t>
                </a:r>
              </a:p>
              <a:p>
                <a:pPr marL="2571750" lvl="5" indent="-285750">
                  <a:buFont typeface="Arial" panose="020B0604020202020204" pitchFamily="34" charset="0"/>
                  <a:buChar char="•"/>
                </a:pPr>
                <a:r>
                  <a:rPr lang="en-US" b="0" i="0" dirty="0">
                    <a:solidFill>
                      <a:srgbClr val="D1D5DB"/>
                    </a:solidFill>
                    <a:effectLst/>
                    <a:latin typeface="Söhne"/>
                  </a:rPr>
                  <a:t>order or hierarchy between the categories</a:t>
                </a:r>
                <a:endParaRPr lang="en-US" sz="12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categorical labels -&gt; integers </a:t>
                </a:r>
              </a:p>
              <a:p>
                <a:pPr marL="285750" indent="-285750">
                  <a:buFont typeface="Arial" panose="020B0604020202020204" pitchFamily="34" charset="0"/>
                  <a:buChar char="•"/>
                </a:pPr>
                <a:r>
                  <a:rPr lang="en-US" sz="1800" dirty="0"/>
                  <a:t>‘</a:t>
                </a:r>
                <a:r>
                  <a:rPr lang="en-US" sz="1800" dirty="0" err="1"/>
                  <a:t>sms</a:t>
                </a:r>
                <a:r>
                  <a:rPr lang="en-US" sz="1800" dirty="0"/>
                  <a:t>’ Column: </a:t>
                </a:r>
              </a:p>
              <a:p>
                <a:pPr marL="742950" lvl="1" indent="-285750">
                  <a:buFont typeface="Arial" panose="020B0604020202020204" pitchFamily="34" charset="0"/>
                  <a:buChar char="•"/>
                </a:pPr>
                <a:r>
                  <a:rPr lang="en-US" sz="1800" dirty="0"/>
                  <a:t>Overview</a:t>
                </a:r>
              </a:p>
              <a:p>
                <a:pPr marL="1200150" lvl="2" indent="-285750">
                  <a:buFont typeface="Arial" panose="020B0604020202020204" pitchFamily="34" charset="0"/>
                  <a:buChar char="•"/>
                </a:pPr>
                <a:r>
                  <a:rPr lang="en-US" sz="1800" dirty="0"/>
                  <a:t>More complicated due to nuances between legitimate text and spam</a:t>
                </a:r>
              </a:p>
              <a:p>
                <a:pPr marL="742950" lvl="1" indent="-285750">
                  <a:buFont typeface="Arial" panose="020B0604020202020204" pitchFamily="34" charset="0"/>
                  <a:buChar char="•"/>
                </a:pPr>
                <a:r>
                  <a:rPr lang="en-US" sz="1600" dirty="0"/>
                  <a:t>Message Lengths</a:t>
                </a:r>
              </a:p>
              <a:p>
                <a:pPr marL="1200150" lvl="2" indent="-285750">
                  <a:buFont typeface="Arial" panose="020B0604020202020204" pitchFamily="34" charset="0"/>
                  <a:buChar char="•"/>
                </a:pPr>
                <a:r>
                  <a:rPr lang="en-US" sz="1600" dirty="0"/>
                  <a:t>variations between them: excessive punctuation, web addresses, phone numbers, or promotional content, </a:t>
                </a:r>
                <a:r>
                  <a:rPr lang="en-US" sz="1600" dirty="0" err="1"/>
                  <a:t>etc</a:t>
                </a:r>
                <a:r>
                  <a:rPr lang="en-US" sz="1600" dirty="0"/>
                  <a:t> which often result in longer, more complex messages</a:t>
                </a: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[show figures] Both important. BAR: Overview, </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Ham right under 100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Spam right over 150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dataset</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B&amp;W: more precise</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Excludes Outliers</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Yellow Line: average</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HAM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600" kern="1200" dirty="0">
                    <a:solidFill>
                      <a:schemeClr val="tx1"/>
                    </a:solidFill>
                    <a:effectLst/>
                    <a:latin typeface="+mn-lt"/>
                    <a:ea typeface="+mn-ea"/>
                    <a:cs typeface="+mn-cs"/>
                  </a:rPr>
                  <a:t>71</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SPAM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600" kern="1200" dirty="0">
                    <a:solidFill>
                      <a:schemeClr val="tx1"/>
                    </a:solidFill>
                    <a:effectLst/>
                    <a:latin typeface="+mn-lt"/>
                    <a:ea typeface="+mn-ea"/>
                    <a:cs typeface="+mn-cs"/>
                  </a:rPr>
                  <a:t>13</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the entire interquartile range (IQR) of all ham messages in our dataset have message lengths that fall below the minimum value for spam messages, excluding outliers: meaning 75% of all HAM are shorter than our min spam</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Times New Roman" panose="02020603050405020304" pitchFamily="18" charset="0"/>
                  </a:rPr>
                  <a:t>longer message lengths potential indicator of spam</a:t>
                </a: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a:t>
                </a:r>
                <a:r>
                  <a:rPr lang="en-US" sz="1600" kern="1200" dirty="0" err="1">
                    <a:solidFill>
                      <a:schemeClr val="tx1"/>
                    </a:solidFill>
                    <a:effectLst/>
                    <a:latin typeface="+mn-lt"/>
                    <a:ea typeface="+mn-ea"/>
                    <a:cs typeface="+mn-cs"/>
                  </a:rPr>
                  <a:t>datase</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Feature Extraction to new column </a:t>
                </a:r>
                <a:r>
                  <a:rPr lang="en-US" sz="1600" kern="1200" dirty="0" err="1">
                    <a:solidFill>
                      <a:schemeClr val="tx1"/>
                    </a:solidFill>
                    <a:effectLst/>
                    <a:latin typeface="+mn-lt"/>
                    <a:ea typeface="+mn-ea"/>
                    <a:cs typeface="+mn-cs"/>
                  </a:rPr>
                  <a:t>sms_len</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600" dirty="0"/>
                  <a:t>Natural Language Processing (NLP)</a:t>
                </a:r>
              </a:p>
              <a:p>
                <a:pPr marL="742950" lvl="1" indent="-285750">
                  <a:buFont typeface="Arial" panose="020B0604020202020204" pitchFamily="34" charset="0"/>
                  <a:buChar char="•"/>
                </a:pPr>
                <a:r>
                  <a:rPr lang="en-US" sz="1600" dirty="0"/>
                  <a:t>not all words carry significance within the context for a message</a:t>
                </a:r>
              </a:p>
              <a:p>
                <a:pPr marL="742950" lvl="1" indent="-285750">
                  <a:buFont typeface="Arial" panose="020B0604020202020204" pitchFamily="34" charset="0"/>
                  <a:buChar char="•"/>
                </a:pPr>
                <a:r>
                  <a:rPr lang="en-US" sz="1600" dirty="0"/>
                  <a:t>Example:</a:t>
                </a:r>
              </a:p>
              <a:p>
                <a:pPr marL="1200150" lvl="2" indent="-285750">
                  <a:buFont typeface="Arial" panose="020B0604020202020204" pitchFamily="34" charset="0"/>
                  <a:buChar char="•"/>
                </a:pPr>
                <a:r>
                  <a:rPr lang="en-US" sz="1600" dirty="0"/>
                  <a:t>"I went to the store to buy milk." </a:t>
                </a:r>
              </a:p>
              <a:p>
                <a:pPr marL="1200150" lvl="2" indent="-285750">
                  <a:buFont typeface="Arial" panose="020B0604020202020204" pitchFamily="34" charset="0"/>
                  <a:buChar char="•"/>
                </a:pPr>
                <a:r>
                  <a:rPr lang="en-US" sz="1600" dirty="0"/>
                  <a:t>remove "I," "to," and "the," and </a:t>
                </a:r>
              </a:p>
              <a:p>
                <a:pPr marL="1200150" lvl="2" indent="-285750">
                  <a:buFont typeface="Arial" panose="020B0604020202020204" pitchFamily="34" charset="0"/>
                  <a:buChar char="•"/>
                </a:pPr>
                <a:r>
                  <a:rPr lang="en-US" sz="1600" dirty="0"/>
                  <a:t>still conveys original message meaning. </a:t>
                </a:r>
              </a:p>
              <a:p>
                <a:pPr marL="1200150" lvl="2"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removed words are called 'stop words’ </a:t>
                </a:r>
              </a:p>
              <a:p>
                <a:pPr marL="1200150" lvl="2" indent="-285750">
                  <a:buFont typeface="Arial" panose="020B0604020202020204" pitchFamily="34" charset="0"/>
                  <a:buChar char="•"/>
                </a:pPr>
                <a:r>
                  <a:rPr lang="en-US" sz="1600" dirty="0"/>
                  <a:t>Important they are removed during preprocessing to reduce noise</a:t>
                </a:r>
              </a:p>
              <a:p>
                <a:pPr marL="1200150" lvl="2" indent="-285750">
                  <a:buFont typeface="Arial" panose="020B0604020202020204" pitchFamily="34" charset="0"/>
                  <a:buChar char="•"/>
                </a:pPr>
                <a:r>
                  <a:rPr lang="en-US" sz="1600" dirty="0"/>
                  <a:t>Since they occur “very frequently and their presence doesn't have much impact on the sense of the sentence” they can cause bias</a:t>
                </a:r>
              </a:p>
              <a:p>
                <a:pPr marL="1200150" lvl="2"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dirty="0"/>
                  <a:t>NLTK</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Corpus of a vast collection of these most frequently occurring words, </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So We don’t have to manually create a list </a:t>
                </a:r>
              </a:p>
              <a:p>
                <a:pPr marL="1200150" lvl="2" indent="-285750">
                  <a:buFont typeface="Arial" panose="020B0604020202020204" pitchFamily="34" charset="0"/>
                  <a:buChar char="•"/>
                </a:pPr>
                <a:r>
                  <a:rPr lang="en-US" dirty="0"/>
                  <a:t>Phone numbers</a:t>
                </a:r>
              </a:p>
              <a:p>
                <a:pPr marL="1657350" lvl="3" indent="-285750">
                  <a:buFont typeface="Arial" panose="020B0604020202020204" pitchFamily="34" charset="0"/>
                  <a:buChar char="•"/>
                </a:pPr>
                <a:r>
                  <a:rPr lang="en-US" dirty="0"/>
                  <a:t>unique and do not provide additional context</a:t>
                </a:r>
              </a:p>
              <a:p>
                <a:pPr marL="1657350" lvl="3" indent="-285750">
                  <a:buFont typeface="Arial" panose="020B0604020202020204" pitchFamily="34" charset="0"/>
                  <a:buChar char="•"/>
                </a:pPr>
                <a:r>
                  <a:rPr lang="en-US" dirty="0"/>
                  <a:t>Feature Engineering: Replaced them a special identifier</a:t>
                </a:r>
              </a:p>
              <a:p>
                <a:pPr marL="2114550" lvl="4" indent="-285750">
                  <a:buFont typeface="Arial" panose="020B0604020202020204" pitchFamily="34" charset="0"/>
                  <a:buChar char="•"/>
                </a:pPr>
                <a:r>
                  <a:rPr lang="en-US" dirty="0"/>
                  <a:t>To keep a record of their occurrence</a:t>
                </a:r>
              </a:p>
              <a:p>
                <a:pPr marL="1657350" lvl="3" indent="-285750">
                  <a:buFont typeface="Arial" panose="020B0604020202020204" pitchFamily="34" charset="0"/>
                  <a:buChar char="•"/>
                </a:pPr>
                <a:r>
                  <a:rPr lang="en-US" dirty="0"/>
                  <a:t>Prevents them from being treated as separate and unrelated features</a:t>
                </a:r>
              </a:p>
              <a:p>
                <a:pPr marL="1657350" lvl="3" indent="-285750">
                  <a:buFont typeface="Arial" panose="020B0604020202020204" pitchFamily="34" charset="0"/>
                  <a:buChar char="•"/>
                </a:pPr>
                <a:r>
                  <a:rPr lang="en-US" dirty="0"/>
                  <a:t>Enables the model to identify patterns between </a:t>
                </a:r>
                <a:r>
                  <a:rPr lang="en-US" dirty="0" err="1"/>
                  <a:t>sms</a:t>
                </a:r>
                <a:r>
                  <a:rPr lang="en-US" dirty="0"/>
                  <a:t> that contain phone numbers more easily</a:t>
                </a:r>
              </a:p>
              <a:p>
                <a:pPr marL="1657350" lvl="3" indent="-285750">
                  <a:buFont typeface="Arial" panose="020B0604020202020204" pitchFamily="34" charset="0"/>
                  <a:buChar char="•"/>
                </a:pPr>
                <a:r>
                  <a:rPr lang="en-US" dirty="0"/>
                  <a:t>reduces the number of unique features in the dataset, -&gt; reduces the dimensionality. </a:t>
                </a:r>
              </a:p>
              <a:p>
                <a:pPr marL="1200150" lvl="2" indent="-285750">
                  <a:buFont typeface="Arial" panose="020B0604020202020204" pitchFamily="34" charset="0"/>
                  <a:buChar char="•"/>
                </a:pPr>
                <a:r>
                  <a:rPr lang="en-US" dirty="0"/>
                  <a:t>Punctuation</a:t>
                </a:r>
              </a:p>
              <a:p>
                <a:pPr marL="1200150" lvl="2" indent="-285750">
                  <a:buFont typeface="Arial" panose="020B0604020202020204" pitchFamily="34" charset="0"/>
                  <a:buChar char="•"/>
                </a:pPr>
                <a:r>
                  <a:rPr lang="en-US" dirty="0"/>
                  <a:t>Tokenization</a:t>
                </a:r>
              </a:p>
              <a:p>
                <a:pPr marL="1657350" lvl="3" indent="-285750">
                  <a:buFont typeface="Arial" panose="020B0604020202020204" pitchFamily="34" charset="0"/>
                  <a:buChar char="•"/>
                </a:pPr>
                <a:r>
                  <a:rPr lang="en-US" dirty="0"/>
                  <a:t> break down a piece of text into smaller units: tokens</a:t>
                </a:r>
              </a:p>
              <a:p>
                <a:pPr marL="1200150" lvl="2" indent="-285750">
                  <a:buFont typeface="Arial" panose="020B0604020202020204" pitchFamily="34" charset="0"/>
                  <a:buChar char="•"/>
                </a:pPr>
                <a:r>
                  <a:rPr lang="en-US" dirty="0"/>
                  <a:t>Lemmatization</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reduce words to their base form</a:t>
                </a:r>
                <a:endParaRPr lang="en-US" dirty="0"/>
              </a:p>
              <a:p>
                <a:pPr marL="1200150" lvl="2" indent="-285750">
                  <a:buFont typeface="Arial" panose="020B0604020202020204" pitchFamily="34" charset="0"/>
                  <a:buChar char="•"/>
                </a:pPr>
                <a:r>
                  <a:rPr lang="en-US" dirty="0"/>
                  <a:t>Case Sensitivity</a:t>
                </a:r>
              </a:p>
              <a:p>
                <a:pPr marL="1657350" lvl="3" indent="-285750">
                  <a:buFont typeface="Arial" panose="020B0604020202020204" pitchFamily="34" charset="0"/>
                  <a:buChar char="•"/>
                </a:pPr>
                <a:r>
                  <a:rPr lang="en-US" dirty="0"/>
                  <a:t>Did not convert to lowercase</a:t>
                </a:r>
              </a:p>
              <a:p>
                <a:pPr marL="1657350" lvl="3" indent="-285750">
                  <a:buFont typeface="Arial" panose="020B0604020202020204" pitchFamily="34" charset="0"/>
                  <a:buChar char="•"/>
                </a:pPr>
                <a:r>
                  <a:rPr lang="en-US" dirty="0"/>
                  <a:t>While it is Common practice to </a:t>
                </a:r>
                <a:r>
                  <a:rPr lang="en-US" sz="1800" dirty="0">
                    <a:effectLst/>
                    <a:latin typeface="Times New Roman" panose="02020603050405020304" pitchFamily="18" charset="0"/>
                    <a:ea typeface="Calibri" panose="020F0502020204030204" pitchFamily="34" charset="0"/>
                  </a:rPr>
                  <a:t>convert all messages to lowercase …</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Spam messages intentionally use uppercase letters to attract user attention</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[Call now example]</a:t>
                </a:r>
              </a:p>
              <a:p>
                <a:pPr marL="1200150" lvl="2" indent="-285750">
                  <a:buFont typeface="Arial" panose="020B0604020202020204" pitchFamily="34" charset="0"/>
                  <a:buChar char="•"/>
                </a:pPr>
                <a:r>
                  <a:rPr lang="en-US" dirty="0">
                    <a:effectLst/>
                    <a:latin typeface="Times New Roman" panose="02020603050405020304" pitchFamily="18" charset="0"/>
                    <a:ea typeface="Calibri" panose="020F0502020204030204" pitchFamily="34" charset="0"/>
                  </a:rPr>
                  <a:t>Final Example</a:t>
                </a:r>
                <a:endParaRPr lang="en-US" dirty="0"/>
              </a:p>
              <a:p>
                <a:pPr marL="1200150" lvl="2" indent="-285750">
                  <a:buFont typeface="Arial" panose="020B0604020202020204" pitchFamily="34" charset="0"/>
                  <a:buChar char="•"/>
                </a:pPr>
                <a:r>
                  <a:rPr lang="en-US" dirty="0"/>
                  <a:t>New tokenized data is added to a new column ‘</a:t>
                </a:r>
                <a:r>
                  <a:rPr lang="en-US" dirty="0" err="1"/>
                  <a:t>sms_clean</a:t>
                </a:r>
                <a:r>
                  <a:rPr lang="en-US" dirty="0"/>
                  <a:t>’</a:t>
                </a:r>
              </a:p>
              <a:p>
                <a:pPr marL="1200150" lvl="2" indent="-285750">
                  <a:buFont typeface="Arial" panose="020B0604020202020204" pitchFamily="34" charset="0"/>
                  <a:buChar char="•"/>
                </a:pPr>
                <a:r>
                  <a:rPr lang="en-US" dirty="0"/>
                  <a:t>All methods rigorously tested before implementation</a:t>
                </a:r>
              </a:p>
              <a:p>
                <a:pPr marL="1200150" lvl="2" indent="-285750">
                  <a:buFont typeface="Arial" panose="020B0604020202020204" pitchFamily="34" charset="0"/>
                  <a:buChar char="•"/>
                </a:pPr>
                <a:endParaRPr lang="en-US" sz="1600" dirty="0"/>
              </a:p>
              <a:p>
                <a:endParaRPr lang="en-US" dirty="0"/>
              </a:p>
            </p:txBody>
          </p:sp>
        </mc:Choice>
        <mc:Fallback xmlns="">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dirty="0"/>
                  <a:t>‘Class’ Column: </a:t>
                </a:r>
              </a:p>
              <a:p>
                <a:pPr marL="742950" lvl="1" indent="-285750">
                  <a:buFont typeface="Arial" panose="020B0604020202020204" pitchFamily="34" charset="0"/>
                  <a:buChar char="•"/>
                </a:pPr>
                <a:r>
                  <a:rPr lang="en-US" sz="1600" dirty="0"/>
                  <a:t>Numerical Representation for Spam/Ham</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most machine learning algorithms operate on numerical data, and cannot directly process categorical data</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simple process - only two categories</a:t>
                </a:r>
              </a:p>
              <a:p>
                <a:pPr marL="1200150" lvl="2" indent="-285750">
                  <a:buFont typeface="Arial" panose="020B0604020202020204" pitchFamily="34" charset="0"/>
                  <a:buChar char="•"/>
                </a:pPr>
                <a:r>
                  <a:rPr lang="en-US" sz="1800" dirty="0">
                    <a:ln>
                      <a:solidFill>
                        <a:schemeClr val="bg1">
                          <a:lumMod val="75000"/>
                          <a:lumOff val="25000"/>
                          <a:alpha val="10000"/>
                        </a:schemeClr>
                      </a:solidFill>
                    </a:ln>
                    <a:solidFill>
                      <a:schemeClr val="tx2"/>
                    </a:solidFill>
                  </a:rPr>
                  <a:t>Feature Extraction to new column </a:t>
                </a:r>
                <a:r>
                  <a:rPr lang="en-US" sz="1800" dirty="0" err="1">
                    <a:ln>
                      <a:solidFill>
                        <a:schemeClr val="bg1">
                          <a:lumMod val="75000"/>
                          <a:lumOff val="25000"/>
                          <a:alpha val="10000"/>
                        </a:schemeClr>
                      </a:solidFill>
                    </a:ln>
                    <a:solidFill>
                      <a:schemeClr val="tx2"/>
                    </a:solidFill>
                  </a:rPr>
                  <a:t>is_spam</a:t>
                </a:r>
                <a:endParaRPr lang="en-US" sz="1800" dirty="0">
                  <a:effectLst/>
                  <a:latin typeface="Times New Roman" panose="02020603050405020304" pitchFamily="18" charset="0"/>
                  <a:ea typeface="Calibri" panose="020F0502020204030204" pitchFamily="34" charset="0"/>
                </a:endParaRPr>
              </a:p>
              <a:p>
                <a:pPr marL="1200150" lvl="2" indent="-285750">
                  <a:buFont typeface="Arial" panose="020B0604020202020204" pitchFamily="34" charset="0"/>
                  <a:buChar char="•"/>
                </a:pPr>
                <a:r>
                  <a:rPr lang="en-US" sz="1800" i="0">
                    <a:effectLst/>
                    <a:latin typeface="Cambria Math" panose="02040503050406030204" pitchFamily="18" charset="0"/>
                    <a:ea typeface="Calibri" panose="020F0502020204030204" pitchFamily="34" charset="0"/>
                    <a:cs typeface="Courier New" panose="02070309020205020404" pitchFamily="49" charset="0"/>
                  </a:rPr>
                  <a:t>LabelEncoder</a:t>
                </a:r>
                <a:r>
                  <a:rPr lang="en-US" sz="1800" dirty="0">
                    <a:effectLst/>
                    <a:latin typeface="Times New Roman" panose="02020603050405020304" pitchFamily="18" charset="0"/>
                    <a:ea typeface="Calibri" panose="020F0502020204030204" pitchFamily="34" charset="0"/>
                  </a:rPr>
                  <a:t> </a:t>
                </a:r>
                <a:r>
                  <a:rPr lang="en-US" sz="1200" kern="1200" dirty="0">
                    <a:solidFill>
                      <a:schemeClr val="tx1"/>
                    </a:solidFill>
                    <a:effectLst/>
                    <a:latin typeface="+mn-lt"/>
                    <a:ea typeface="+mn-ea"/>
                    <a:cs typeface="+mn-cs"/>
                  </a:rPr>
                  <a:t>rom the Python library </a:t>
                </a:r>
                <a:r>
                  <a:rPr lang="en-US" sz="1200" kern="1200" dirty="0" err="1">
                    <a:solidFill>
                      <a:schemeClr val="tx1"/>
                    </a:solidFill>
                    <a:effectLst/>
                    <a:latin typeface="+mn-lt"/>
                    <a:ea typeface="+mn-ea"/>
                    <a:cs typeface="+mn-cs"/>
                  </a:rPr>
                  <a:t>sklearn</a:t>
                </a:r>
                <a:endParaRPr lang="en-US" sz="1200" kern="1200" dirty="0">
                  <a:solidFill>
                    <a:schemeClr val="tx1"/>
                  </a:solidFill>
                  <a:effectLst/>
                  <a:latin typeface="+mn-lt"/>
                  <a:ea typeface="+mn-ea"/>
                  <a:cs typeface="+mn-cs"/>
                </a:endParaRPr>
              </a:p>
              <a:p>
                <a:pPr marL="1657350" lvl="3" indent="-285750">
                  <a:buFont typeface="Arial" panose="020B0604020202020204" pitchFamily="34" charset="0"/>
                  <a:buChar char="•"/>
                </a:pPr>
                <a:r>
                  <a:rPr lang="en-US" sz="1200" kern="1200" dirty="0">
                    <a:solidFill>
                      <a:schemeClr val="tx1"/>
                    </a:solidFill>
                    <a:effectLst/>
                    <a:latin typeface="+mn-lt"/>
                    <a:ea typeface="+mn-ea"/>
                    <a:cs typeface="+mn-cs"/>
                  </a:rPr>
                  <a:t>[show table]</a:t>
                </a:r>
              </a:p>
              <a:p>
                <a:pPr marL="1657350" lvl="3" indent="-285750">
                  <a:buFont typeface="Arial" panose="020B0604020202020204" pitchFamily="34" charset="0"/>
                  <a:buChar char="•"/>
                </a:pPr>
                <a:r>
                  <a:rPr lang="en-US" b="0" i="0" dirty="0">
                    <a:solidFill>
                      <a:srgbClr val="D1D5DB"/>
                    </a:solidFill>
                    <a:effectLst/>
                    <a:latin typeface="Söhne"/>
                  </a:rPr>
                  <a:t>Hot encoding</a:t>
                </a:r>
                <a:r>
                  <a:rPr lang="en-US" b="0" i="0" kern="1200" dirty="0">
                    <a:solidFill>
                      <a:schemeClr val="tx1"/>
                    </a:solidFill>
                    <a:effectLst/>
                    <a:latin typeface="+mn-lt"/>
                    <a:ea typeface="+mn-ea"/>
                    <a:cs typeface="+mn-cs"/>
                  </a:rPr>
                  <a:t> – multiple columns for feature where column true is 1, rest are 0 (</a:t>
                </a:r>
                <a:r>
                  <a:rPr lang="en-US" b="0" i="0" kern="1200" dirty="0" err="1">
                    <a:solidFill>
                      <a:schemeClr val="tx1"/>
                    </a:solidFill>
                    <a:effectLst/>
                    <a:latin typeface="+mn-lt"/>
                    <a:ea typeface="+mn-ea"/>
                    <a:cs typeface="+mn-cs"/>
                  </a:rPr>
                  <a:t>is_red</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is_green</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is_blue</a:t>
                </a:r>
                <a:r>
                  <a:rPr lang="en-US" b="0" i="0" kern="1200" dirty="0">
                    <a:solidFill>
                      <a:schemeClr val="tx1"/>
                    </a:solidFill>
                    <a:effectLst/>
                    <a:latin typeface="+mn-lt"/>
                    <a:ea typeface="+mn-ea"/>
                    <a:cs typeface="+mn-cs"/>
                  </a:rPr>
                  <a:t>)</a:t>
                </a:r>
              </a:p>
              <a:p>
                <a:pPr marL="1657350" lvl="3" indent="-285750">
                  <a:buFont typeface="Arial" panose="020B0604020202020204" pitchFamily="34" charset="0"/>
                  <a:buChar char="•"/>
                </a:pPr>
                <a:r>
                  <a:rPr lang="en-US" b="0" i="0" dirty="0">
                    <a:solidFill>
                      <a:srgbClr val="D1D5DB"/>
                    </a:solidFill>
                    <a:effectLst/>
                    <a:latin typeface="Söhne"/>
                  </a:rPr>
                  <a:t>Label encoding - category value is mapped to an integer (red 1, green 2, blue 3)</a:t>
                </a:r>
              </a:p>
              <a:p>
                <a:pPr marL="2114550" lvl="4" indent="-285750">
                  <a:buFont typeface="Arial" panose="020B0604020202020204" pitchFamily="34" charset="0"/>
                  <a:buChar char="•"/>
                </a:pPr>
                <a:r>
                  <a:rPr lang="en-US" sz="1200" b="0" i="0" kern="1200" dirty="0">
                    <a:solidFill>
                      <a:srgbClr val="D1D5DB"/>
                    </a:solidFill>
                    <a:effectLst/>
                    <a:latin typeface="Söhne"/>
                    <a:ea typeface="+mn-ea"/>
                    <a:cs typeface="+mn-cs"/>
                  </a:rPr>
                  <a:t>Since only 2 values, there is no risk of </a:t>
                </a:r>
                <a:r>
                  <a:rPr lang="en-US" b="0" i="0" dirty="0">
                    <a:solidFill>
                      <a:srgbClr val="D1D5DB"/>
                    </a:solidFill>
                    <a:effectLst/>
                    <a:latin typeface="Söhne"/>
                  </a:rPr>
                  <a:t>"false ordinality“</a:t>
                </a:r>
              </a:p>
              <a:p>
                <a:pPr marL="2571750" lvl="5" indent="-285750">
                  <a:buFont typeface="Arial" panose="020B0604020202020204" pitchFamily="34" charset="0"/>
                  <a:buChar char="•"/>
                </a:pPr>
                <a:r>
                  <a:rPr lang="en-US" b="0" i="0" dirty="0">
                    <a:solidFill>
                      <a:srgbClr val="D1D5DB"/>
                    </a:solidFill>
                    <a:effectLst/>
                    <a:latin typeface="Söhne"/>
                  </a:rPr>
                  <a:t>order or hierarchy between the categories</a:t>
                </a:r>
                <a:endParaRPr lang="en-US" sz="12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categorical labels -&gt; integers </a:t>
                </a:r>
              </a:p>
              <a:p>
                <a:pPr marL="285750" indent="-285750">
                  <a:buFont typeface="Arial" panose="020B0604020202020204" pitchFamily="34" charset="0"/>
                  <a:buChar char="•"/>
                </a:pPr>
                <a:r>
                  <a:rPr lang="en-US" sz="1800" dirty="0"/>
                  <a:t>‘</a:t>
                </a:r>
                <a:r>
                  <a:rPr lang="en-US" sz="1800" dirty="0" err="1"/>
                  <a:t>sms</a:t>
                </a:r>
                <a:r>
                  <a:rPr lang="en-US" sz="1800" dirty="0"/>
                  <a:t>’ Column: </a:t>
                </a:r>
              </a:p>
              <a:p>
                <a:pPr marL="742950" lvl="1" indent="-285750">
                  <a:buFont typeface="Arial" panose="020B0604020202020204" pitchFamily="34" charset="0"/>
                  <a:buChar char="•"/>
                </a:pPr>
                <a:r>
                  <a:rPr lang="en-US" sz="1800" dirty="0"/>
                  <a:t>Overview</a:t>
                </a:r>
              </a:p>
              <a:p>
                <a:pPr marL="1200150" lvl="2" indent="-285750">
                  <a:buFont typeface="Arial" panose="020B0604020202020204" pitchFamily="34" charset="0"/>
                  <a:buChar char="•"/>
                </a:pPr>
                <a:r>
                  <a:rPr lang="en-US" sz="1800" dirty="0"/>
                  <a:t>More complicated due to nuances between legitimate text and spam</a:t>
                </a:r>
              </a:p>
              <a:p>
                <a:pPr marL="742950" lvl="1" indent="-285750">
                  <a:buFont typeface="Arial" panose="020B0604020202020204" pitchFamily="34" charset="0"/>
                  <a:buChar char="•"/>
                </a:pPr>
                <a:r>
                  <a:rPr lang="en-US" sz="1600" dirty="0"/>
                  <a:t>Message Lengths</a:t>
                </a:r>
              </a:p>
              <a:p>
                <a:pPr marL="1200150" lvl="2" indent="-285750">
                  <a:buFont typeface="Arial" panose="020B0604020202020204" pitchFamily="34" charset="0"/>
                  <a:buChar char="•"/>
                </a:pPr>
                <a:r>
                  <a:rPr lang="en-US" sz="1600" dirty="0"/>
                  <a:t>variations between them: excessive punctuation, web addresses, phone numbers, or promotional content, </a:t>
                </a:r>
                <a:r>
                  <a:rPr lang="en-US" sz="1600" dirty="0" err="1"/>
                  <a:t>etc</a:t>
                </a:r>
                <a:r>
                  <a:rPr lang="en-US" sz="1600" dirty="0"/>
                  <a:t> which often result in longer, more complex messages</a:t>
                </a: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[show figures] Both important. BAR: Overview, </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Ham right under 100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Spam right over 150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dataset</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B&amp;W: more precise</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Excludes Outliers</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Yellow Line: average</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HAM </a:t>
                </a:r>
                <a:r>
                  <a:rPr lang="en-US" sz="1800" i="0">
                    <a:effectLst/>
                    <a:latin typeface="Cambria Math" panose="02040503050406030204" pitchFamily="18" charset="0"/>
                    <a:ea typeface="Calibri" panose="020F0502020204030204" pitchFamily="34" charset="0"/>
                    <a:cs typeface="Times New Roman" panose="02020603050405020304" pitchFamily="18" charset="0"/>
                  </a:rPr>
                  <a:t>≈</a:t>
                </a:r>
                <a:r>
                  <a:rPr lang="en-US" sz="1600" kern="1200" dirty="0">
                    <a:solidFill>
                      <a:schemeClr val="tx1"/>
                    </a:solidFill>
                    <a:effectLst/>
                    <a:latin typeface="+mn-lt"/>
                    <a:ea typeface="+mn-ea"/>
                    <a:cs typeface="+mn-cs"/>
                  </a:rPr>
                  <a:t>71</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SPAM </a:t>
                </a:r>
                <a:r>
                  <a:rPr lang="en-US" sz="1800" i="0">
                    <a:effectLst/>
                    <a:latin typeface="Cambria Math" panose="02040503050406030204" pitchFamily="18" charset="0"/>
                    <a:ea typeface="Calibri" panose="020F0502020204030204" pitchFamily="34" charset="0"/>
                    <a:cs typeface="Times New Roman" panose="02020603050405020304" pitchFamily="18" charset="0"/>
                  </a:rPr>
                  <a:t>≈</a:t>
                </a:r>
                <a:r>
                  <a:rPr lang="en-US" sz="1600" kern="1200" dirty="0">
                    <a:solidFill>
                      <a:schemeClr val="tx1"/>
                    </a:solidFill>
                    <a:effectLst/>
                    <a:latin typeface="+mn-lt"/>
                    <a:ea typeface="+mn-ea"/>
                    <a:cs typeface="+mn-cs"/>
                  </a:rPr>
                  <a:t>13</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the entire interquartile range (IQR) of all ham messages in our dataset have message lengths that fall below the minimum value for spam messages, excluding outliers: meaning 75% of all HAM are shorter than our min spam</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Times New Roman" panose="02020603050405020304" pitchFamily="18" charset="0"/>
                  </a:rPr>
                  <a:t>longer message lengths potential indicator of spam</a:t>
                </a: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a:t>
                </a:r>
                <a:r>
                  <a:rPr lang="en-US" sz="1600" kern="1200" dirty="0" err="1">
                    <a:solidFill>
                      <a:schemeClr val="tx1"/>
                    </a:solidFill>
                    <a:effectLst/>
                    <a:latin typeface="+mn-lt"/>
                    <a:ea typeface="+mn-ea"/>
                    <a:cs typeface="+mn-cs"/>
                  </a:rPr>
                  <a:t>datase</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Feature Extraction to new column </a:t>
                </a:r>
                <a:r>
                  <a:rPr lang="en-US" sz="1600" kern="1200" dirty="0" err="1">
                    <a:solidFill>
                      <a:schemeClr val="tx1"/>
                    </a:solidFill>
                    <a:effectLst/>
                    <a:latin typeface="+mn-lt"/>
                    <a:ea typeface="+mn-ea"/>
                    <a:cs typeface="+mn-cs"/>
                  </a:rPr>
                  <a:t>sms_len</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742950" lvl="1" indent="-285750">
                  <a:buFont typeface="Arial" panose="020B0604020202020204" pitchFamily="34" charset="0"/>
                  <a:buChar char="•"/>
                </a:pPr>
                <a:r>
                  <a:rPr lang="en-US" sz="1600" dirty="0"/>
                  <a:t>Natural Language Processing</a:t>
                </a:r>
              </a:p>
              <a:p>
                <a:pPr marL="1200150" lvl="2" indent="-285750">
                  <a:buFont typeface="Arial" panose="020B0604020202020204" pitchFamily="34" charset="0"/>
                  <a:buChar char="•"/>
                </a:pPr>
                <a:r>
                  <a:rPr lang="en-US" sz="1600" dirty="0"/>
                  <a:t>Msg length is only one feature</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the words used in a message are also critical for effective classification [Next Slide]</a:t>
                </a:r>
                <a:endParaRPr lang="en-US" sz="1600" dirty="0"/>
              </a:p>
              <a:p>
                <a:endParaRPr lang="en-US" dirty="0"/>
              </a:p>
            </p:txBody>
          </p:sp>
        </mc:Fallback>
      </mc:AlternateContent>
      <p:sp>
        <p:nvSpPr>
          <p:cNvPr id="4" name="Slide Number Placeholder 3"/>
          <p:cNvSpPr>
            <a:spLocks noGrp="1"/>
          </p:cNvSpPr>
          <p:nvPr>
            <p:ph type="sldNum" sz="quarter" idx="5"/>
          </p:nvPr>
        </p:nvSpPr>
        <p:spPr/>
        <p:txBody>
          <a:bodyPr/>
          <a:lstStyle/>
          <a:p>
            <a:fld id="{9C645010-9AA0-4853-951E-DC3EB43B19AF}" type="slidenum">
              <a:rPr lang="en-US" smtClean="0"/>
              <a:t>16</a:t>
            </a:fld>
            <a:endParaRPr lang="en-US"/>
          </a:p>
        </p:txBody>
      </p:sp>
    </p:spTree>
    <p:extLst>
      <p:ext uri="{BB962C8B-B14F-4D97-AF65-F5344CB8AC3E}">
        <p14:creationId xmlns:p14="http://schemas.microsoft.com/office/powerpoint/2010/main" val="1276946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preview of a before and after we mapped our columns to their numerical representation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New tokenized data is added to a new column ‘</a:t>
                </a:r>
                <a:r>
                  <a:rPr lang="en-US" sz="1600" dirty="0" err="1"/>
                  <a:t>sms_clean</a:t>
                </a:r>
                <a:r>
                  <a:rPr lang="en-US" sz="1600" dirty="0"/>
                  <a:t>’</a:t>
                </a:r>
              </a:p>
            </p:txBody>
          </p:sp>
        </mc:Choice>
        <mc:Fallback xmlns="">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dirty="0"/>
                  <a:t>‘Class’ Column: </a:t>
                </a:r>
              </a:p>
              <a:p>
                <a:pPr marL="742950" lvl="1" indent="-285750">
                  <a:buFont typeface="Arial" panose="020B0604020202020204" pitchFamily="34" charset="0"/>
                  <a:buChar char="•"/>
                </a:pPr>
                <a:r>
                  <a:rPr lang="en-US" sz="1600" dirty="0"/>
                  <a:t>Numerical Representation for Spam/Ham</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most machine learning algorithms operate on numerical data, and cannot directly process categorical data</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simple process - only two categories</a:t>
                </a:r>
              </a:p>
              <a:p>
                <a:pPr marL="1200150" lvl="2" indent="-285750">
                  <a:buFont typeface="Arial" panose="020B0604020202020204" pitchFamily="34" charset="0"/>
                  <a:buChar char="•"/>
                </a:pPr>
                <a:r>
                  <a:rPr lang="en-US" sz="1800" dirty="0">
                    <a:ln>
                      <a:solidFill>
                        <a:schemeClr val="bg1">
                          <a:lumMod val="75000"/>
                          <a:lumOff val="25000"/>
                          <a:alpha val="10000"/>
                        </a:schemeClr>
                      </a:solidFill>
                    </a:ln>
                    <a:solidFill>
                      <a:schemeClr val="tx2"/>
                    </a:solidFill>
                  </a:rPr>
                  <a:t>Feature Extraction to new column </a:t>
                </a:r>
                <a:r>
                  <a:rPr lang="en-US" sz="1800" dirty="0" err="1">
                    <a:ln>
                      <a:solidFill>
                        <a:schemeClr val="bg1">
                          <a:lumMod val="75000"/>
                          <a:lumOff val="25000"/>
                          <a:alpha val="10000"/>
                        </a:schemeClr>
                      </a:solidFill>
                    </a:ln>
                    <a:solidFill>
                      <a:schemeClr val="tx2"/>
                    </a:solidFill>
                  </a:rPr>
                  <a:t>is_spam</a:t>
                </a:r>
                <a:endParaRPr lang="en-US" sz="1800" dirty="0">
                  <a:effectLst/>
                  <a:latin typeface="Times New Roman" panose="02020603050405020304" pitchFamily="18" charset="0"/>
                  <a:ea typeface="Calibri" panose="020F0502020204030204" pitchFamily="34" charset="0"/>
                </a:endParaRPr>
              </a:p>
              <a:p>
                <a:pPr marL="1200150" lvl="2" indent="-285750">
                  <a:buFont typeface="Arial" panose="020B0604020202020204" pitchFamily="34" charset="0"/>
                  <a:buChar char="•"/>
                </a:pPr>
                <a:r>
                  <a:rPr lang="en-US" sz="1800" i="0">
                    <a:effectLst/>
                    <a:latin typeface="Cambria Math" panose="02040503050406030204" pitchFamily="18" charset="0"/>
                    <a:ea typeface="Calibri" panose="020F0502020204030204" pitchFamily="34" charset="0"/>
                    <a:cs typeface="Courier New" panose="02070309020205020404" pitchFamily="49" charset="0"/>
                  </a:rPr>
                  <a:t>LabelEncoder</a:t>
                </a:r>
                <a:r>
                  <a:rPr lang="en-US" sz="1800" dirty="0">
                    <a:effectLst/>
                    <a:latin typeface="Times New Roman" panose="02020603050405020304" pitchFamily="18" charset="0"/>
                    <a:ea typeface="Calibri" panose="020F0502020204030204" pitchFamily="34" charset="0"/>
                  </a:rPr>
                  <a:t> </a:t>
                </a:r>
                <a:r>
                  <a:rPr lang="en-US" sz="1200" kern="1200" dirty="0">
                    <a:solidFill>
                      <a:schemeClr val="tx1"/>
                    </a:solidFill>
                    <a:effectLst/>
                    <a:latin typeface="+mn-lt"/>
                    <a:ea typeface="+mn-ea"/>
                    <a:cs typeface="+mn-cs"/>
                  </a:rPr>
                  <a:t>rom the Python library </a:t>
                </a:r>
                <a:r>
                  <a:rPr lang="en-US" sz="1200" kern="1200" dirty="0" err="1">
                    <a:solidFill>
                      <a:schemeClr val="tx1"/>
                    </a:solidFill>
                    <a:effectLst/>
                    <a:latin typeface="+mn-lt"/>
                    <a:ea typeface="+mn-ea"/>
                    <a:cs typeface="+mn-cs"/>
                  </a:rPr>
                  <a:t>sklearn</a:t>
                </a:r>
                <a:endParaRPr lang="en-US" sz="1200" kern="1200" dirty="0">
                  <a:solidFill>
                    <a:schemeClr val="tx1"/>
                  </a:solidFill>
                  <a:effectLst/>
                  <a:latin typeface="+mn-lt"/>
                  <a:ea typeface="+mn-ea"/>
                  <a:cs typeface="+mn-cs"/>
                </a:endParaRPr>
              </a:p>
              <a:p>
                <a:pPr marL="1657350" lvl="3" indent="-285750">
                  <a:buFont typeface="Arial" panose="020B0604020202020204" pitchFamily="34" charset="0"/>
                  <a:buChar char="•"/>
                </a:pPr>
                <a:r>
                  <a:rPr lang="en-US" sz="1200" kern="1200" dirty="0">
                    <a:solidFill>
                      <a:schemeClr val="tx1"/>
                    </a:solidFill>
                    <a:effectLst/>
                    <a:latin typeface="+mn-lt"/>
                    <a:ea typeface="+mn-ea"/>
                    <a:cs typeface="+mn-cs"/>
                  </a:rPr>
                  <a:t>[show table]</a:t>
                </a:r>
              </a:p>
              <a:p>
                <a:pPr marL="1657350" lvl="3" indent="-285750">
                  <a:buFont typeface="Arial" panose="020B0604020202020204" pitchFamily="34" charset="0"/>
                  <a:buChar char="•"/>
                </a:pPr>
                <a:r>
                  <a:rPr lang="en-US" b="0" i="0" dirty="0">
                    <a:solidFill>
                      <a:srgbClr val="D1D5DB"/>
                    </a:solidFill>
                    <a:effectLst/>
                    <a:latin typeface="Söhne"/>
                  </a:rPr>
                  <a:t>Hot encoding</a:t>
                </a:r>
                <a:r>
                  <a:rPr lang="en-US" b="0" i="0" kern="1200" dirty="0">
                    <a:solidFill>
                      <a:schemeClr val="tx1"/>
                    </a:solidFill>
                    <a:effectLst/>
                    <a:latin typeface="+mn-lt"/>
                    <a:ea typeface="+mn-ea"/>
                    <a:cs typeface="+mn-cs"/>
                  </a:rPr>
                  <a:t> – multiple columns for feature where column true is 1, rest are 0 (</a:t>
                </a:r>
                <a:r>
                  <a:rPr lang="en-US" b="0" i="0" kern="1200" dirty="0" err="1">
                    <a:solidFill>
                      <a:schemeClr val="tx1"/>
                    </a:solidFill>
                    <a:effectLst/>
                    <a:latin typeface="+mn-lt"/>
                    <a:ea typeface="+mn-ea"/>
                    <a:cs typeface="+mn-cs"/>
                  </a:rPr>
                  <a:t>is_red</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is_green</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is_blue</a:t>
                </a:r>
                <a:r>
                  <a:rPr lang="en-US" b="0" i="0" kern="1200" dirty="0">
                    <a:solidFill>
                      <a:schemeClr val="tx1"/>
                    </a:solidFill>
                    <a:effectLst/>
                    <a:latin typeface="+mn-lt"/>
                    <a:ea typeface="+mn-ea"/>
                    <a:cs typeface="+mn-cs"/>
                  </a:rPr>
                  <a:t>)</a:t>
                </a:r>
              </a:p>
              <a:p>
                <a:pPr marL="1657350" lvl="3" indent="-285750">
                  <a:buFont typeface="Arial" panose="020B0604020202020204" pitchFamily="34" charset="0"/>
                  <a:buChar char="•"/>
                </a:pPr>
                <a:r>
                  <a:rPr lang="en-US" b="0" i="0" dirty="0">
                    <a:solidFill>
                      <a:srgbClr val="D1D5DB"/>
                    </a:solidFill>
                    <a:effectLst/>
                    <a:latin typeface="Söhne"/>
                  </a:rPr>
                  <a:t>Label encoding - category value is mapped to an integer (red 1, green 2, blue 3)</a:t>
                </a:r>
              </a:p>
              <a:p>
                <a:pPr marL="2114550" lvl="4" indent="-285750">
                  <a:buFont typeface="Arial" panose="020B0604020202020204" pitchFamily="34" charset="0"/>
                  <a:buChar char="•"/>
                </a:pPr>
                <a:r>
                  <a:rPr lang="en-US" sz="1200" b="0" i="0" kern="1200" dirty="0">
                    <a:solidFill>
                      <a:srgbClr val="D1D5DB"/>
                    </a:solidFill>
                    <a:effectLst/>
                    <a:latin typeface="Söhne"/>
                    <a:ea typeface="+mn-ea"/>
                    <a:cs typeface="+mn-cs"/>
                  </a:rPr>
                  <a:t>Since only 2 values, there is no risk of </a:t>
                </a:r>
                <a:r>
                  <a:rPr lang="en-US" b="0" i="0" dirty="0">
                    <a:solidFill>
                      <a:srgbClr val="D1D5DB"/>
                    </a:solidFill>
                    <a:effectLst/>
                    <a:latin typeface="Söhne"/>
                  </a:rPr>
                  <a:t>"false ordinality“</a:t>
                </a:r>
              </a:p>
              <a:p>
                <a:pPr marL="2571750" lvl="5" indent="-285750">
                  <a:buFont typeface="Arial" panose="020B0604020202020204" pitchFamily="34" charset="0"/>
                  <a:buChar char="•"/>
                </a:pPr>
                <a:r>
                  <a:rPr lang="en-US" b="0" i="0" dirty="0">
                    <a:solidFill>
                      <a:srgbClr val="D1D5DB"/>
                    </a:solidFill>
                    <a:effectLst/>
                    <a:latin typeface="Söhne"/>
                  </a:rPr>
                  <a:t>order or hierarchy between the categories</a:t>
                </a:r>
                <a:endParaRPr lang="en-US" sz="12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categorical labels -&gt; integers </a:t>
                </a:r>
              </a:p>
              <a:p>
                <a:pPr marL="285750" indent="-285750">
                  <a:buFont typeface="Arial" panose="020B0604020202020204" pitchFamily="34" charset="0"/>
                  <a:buChar char="•"/>
                </a:pPr>
                <a:r>
                  <a:rPr lang="en-US" sz="1800" dirty="0"/>
                  <a:t>‘</a:t>
                </a:r>
                <a:r>
                  <a:rPr lang="en-US" sz="1800" dirty="0" err="1"/>
                  <a:t>sms</a:t>
                </a:r>
                <a:r>
                  <a:rPr lang="en-US" sz="1800" dirty="0"/>
                  <a:t>’ Column: </a:t>
                </a:r>
              </a:p>
              <a:p>
                <a:pPr marL="742950" lvl="1" indent="-285750">
                  <a:buFont typeface="Arial" panose="020B0604020202020204" pitchFamily="34" charset="0"/>
                  <a:buChar char="•"/>
                </a:pPr>
                <a:r>
                  <a:rPr lang="en-US" sz="1800" dirty="0"/>
                  <a:t>Overview</a:t>
                </a:r>
              </a:p>
              <a:p>
                <a:pPr marL="1200150" lvl="2" indent="-285750">
                  <a:buFont typeface="Arial" panose="020B0604020202020204" pitchFamily="34" charset="0"/>
                  <a:buChar char="•"/>
                </a:pPr>
                <a:r>
                  <a:rPr lang="en-US" sz="1800" dirty="0"/>
                  <a:t>More complicated due to nuances between legitimate text and spam</a:t>
                </a:r>
              </a:p>
              <a:p>
                <a:pPr marL="742950" lvl="1" indent="-285750">
                  <a:buFont typeface="Arial" panose="020B0604020202020204" pitchFamily="34" charset="0"/>
                  <a:buChar char="•"/>
                </a:pPr>
                <a:r>
                  <a:rPr lang="en-US" sz="1600" dirty="0"/>
                  <a:t>Message Lengths</a:t>
                </a:r>
              </a:p>
              <a:p>
                <a:pPr marL="1200150" lvl="2" indent="-285750">
                  <a:buFont typeface="Arial" panose="020B0604020202020204" pitchFamily="34" charset="0"/>
                  <a:buChar char="•"/>
                </a:pPr>
                <a:r>
                  <a:rPr lang="en-US" sz="1600" dirty="0"/>
                  <a:t>variations between them: excessive punctuation, web addresses, phone numbers, or promotional content, </a:t>
                </a:r>
                <a:r>
                  <a:rPr lang="en-US" sz="1600" dirty="0" err="1"/>
                  <a:t>etc</a:t>
                </a:r>
                <a:r>
                  <a:rPr lang="en-US" sz="1600" dirty="0"/>
                  <a:t> which often result in longer, more complex messages</a:t>
                </a: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[show figures] Both important. BAR: Overview, </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Ham right under 100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Spam right over 150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dataset</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B&amp;W: more precise</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Excludes Outliers</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Yellow Line: average</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HAM </a:t>
                </a:r>
                <a:r>
                  <a:rPr lang="en-US" sz="1800" i="0">
                    <a:effectLst/>
                    <a:latin typeface="Cambria Math" panose="02040503050406030204" pitchFamily="18" charset="0"/>
                    <a:ea typeface="Calibri" panose="020F0502020204030204" pitchFamily="34" charset="0"/>
                    <a:cs typeface="Times New Roman" panose="02020603050405020304" pitchFamily="18" charset="0"/>
                  </a:rPr>
                  <a:t>≈</a:t>
                </a:r>
                <a:r>
                  <a:rPr lang="en-US" sz="1600" kern="1200" dirty="0">
                    <a:solidFill>
                      <a:schemeClr val="tx1"/>
                    </a:solidFill>
                    <a:effectLst/>
                    <a:latin typeface="+mn-lt"/>
                    <a:ea typeface="+mn-ea"/>
                    <a:cs typeface="+mn-cs"/>
                  </a:rPr>
                  <a:t>71</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SPAM </a:t>
                </a:r>
                <a:r>
                  <a:rPr lang="en-US" sz="1800" i="0">
                    <a:effectLst/>
                    <a:latin typeface="Cambria Math" panose="02040503050406030204" pitchFamily="18" charset="0"/>
                    <a:ea typeface="Calibri" panose="020F0502020204030204" pitchFamily="34" charset="0"/>
                    <a:cs typeface="Times New Roman" panose="02020603050405020304" pitchFamily="18" charset="0"/>
                  </a:rPr>
                  <a:t>≈</a:t>
                </a:r>
                <a:r>
                  <a:rPr lang="en-US" sz="1600" kern="1200" dirty="0">
                    <a:solidFill>
                      <a:schemeClr val="tx1"/>
                    </a:solidFill>
                    <a:effectLst/>
                    <a:latin typeface="+mn-lt"/>
                    <a:ea typeface="+mn-ea"/>
                    <a:cs typeface="+mn-cs"/>
                  </a:rPr>
                  <a:t>13</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the entire interquartile range (IQR) of all ham messages in our dataset have message lengths that fall below the minimum value for spam messages, excluding outliers: meaning 75% of all HAM are shorter than our min spam</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Times New Roman" panose="02020603050405020304" pitchFamily="18" charset="0"/>
                  </a:rPr>
                  <a:t>longer message lengths potential indicator of spam</a:t>
                </a: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a:t>
                </a:r>
                <a:r>
                  <a:rPr lang="en-US" sz="1600" kern="1200" dirty="0" err="1">
                    <a:solidFill>
                      <a:schemeClr val="tx1"/>
                    </a:solidFill>
                    <a:effectLst/>
                    <a:latin typeface="+mn-lt"/>
                    <a:ea typeface="+mn-ea"/>
                    <a:cs typeface="+mn-cs"/>
                  </a:rPr>
                  <a:t>datase</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Feature Extraction to new column </a:t>
                </a:r>
                <a:r>
                  <a:rPr lang="en-US" sz="1600" kern="1200" dirty="0" err="1">
                    <a:solidFill>
                      <a:schemeClr val="tx1"/>
                    </a:solidFill>
                    <a:effectLst/>
                    <a:latin typeface="+mn-lt"/>
                    <a:ea typeface="+mn-ea"/>
                    <a:cs typeface="+mn-cs"/>
                  </a:rPr>
                  <a:t>sms_len</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742950" lvl="1" indent="-285750">
                  <a:buFont typeface="Arial" panose="020B0604020202020204" pitchFamily="34" charset="0"/>
                  <a:buChar char="•"/>
                </a:pPr>
                <a:r>
                  <a:rPr lang="en-US" sz="1600" dirty="0"/>
                  <a:t>Natural Language Processing</a:t>
                </a:r>
              </a:p>
              <a:p>
                <a:pPr marL="1200150" lvl="2" indent="-285750">
                  <a:buFont typeface="Arial" panose="020B0604020202020204" pitchFamily="34" charset="0"/>
                  <a:buChar char="•"/>
                </a:pPr>
                <a:r>
                  <a:rPr lang="en-US" sz="1600" dirty="0"/>
                  <a:t>Msg length is only one feature</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the words used in a message are also critical for effective classification [Next Slide]</a:t>
                </a:r>
                <a:endParaRPr lang="en-US" sz="1600" dirty="0"/>
              </a:p>
              <a:p>
                <a:endParaRPr lang="en-US" dirty="0"/>
              </a:p>
            </p:txBody>
          </p:sp>
        </mc:Fallback>
      </mc:AlternateContent>
      <p:sp>
        <p:nvSpPr>
          <p:cNvPr id="4" name="Slide Number Placeholder 3"/>
          <p:cNvSpPr>
            <a:spLocks noGrp="1"/>
          </p:cNvSpPr>
          <p:nvPr>
            <p:ph type="sldNum" sz="quarter" idx="5"/>
          </p:nvPr>
        </p:nvSpPr>
        <p:spPr/>
        <p:txBody>
          <a:bodyPr/>
          <a:lstStyle/>
          <a:p>
            <a:fld id="{9C645010-9AA0-4853-951E-DC3EB43B19AF}" type="slidenum">
              <a:rPr lang="en-US" smtClean="0"/>
              <a:t>17</a:t>
            </a:fld>
            <a:endParaRPr lang="en-US"/>
          </a:p>
        </p:txBody>
      </p:sp>
    </p:spTree>
    <p:extLst>
      <p:ext uri="{BB962C8B-B14F-4D97-AF65-F5344CB8AC3E}">
        <p14:creationId xmlns:p14="http://schemas.microsoft.com/office/powerpoint/2010/main" val="2114391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Vectorization?</a:t>
                </a:r>
              </a:p>
              <a:p>
                <a:pPr marL="628650" lvl="1" indent="-171450">
                  <a:buFont typeface="Arial" panose="020B0604020202020204" pitchFamily="34" charset="0"/>
                  <a:buChar char="•"/>
                </a:pPr>
                <a:r>
                  <a:rPr lang="en-US" dirty="0"/>
                  <a:t>Not yet!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we must first split our training/testing data to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avoid overfitting: models can accurately predict new, unseen data. Furthermore,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if not, we could introduce bias to our model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Model would have access to information from the testing set during the training phase, which it should not have access to.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Example: If not split,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Maps “free” to the number 2, associates 2 with spam – when tested, it will identify 2 easily BUT will fail on new data as ‘free’ wont always be mapped to the value 2</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Define Variables</a:t>
                </a:r>
              </a:p>
              <a:p>
                <a:pPr marL="628650" lvl="1" indent="-171450">
                  <a:buFont typeface="Arial" panose="020B0604020202020204" pitchFamily="34" charset="0"/>
                  <a:buChar char="•"/>
                </a:pPr>
                <a:r>
                  <a:rPr lang="en-US" dirty="0"/>
                  <a:t>Dependent</a:t>
                </a:r>
              </a:p>
              <a:p>
                <a:pPr marL="1085850" lvl="2" indent="-171450">
                  <a:buFont typeface="Arial" panose="020B0604020202020204" pitchFamily="34" charset="0"/>
                  <a:buChar char="•"/>
                </a:pPr>
                <a:r>
                  <a:rPr lang="en-US" dirty="0"/>
                  <a:t>Algorithm Goal: classify spam/ham, and classification is dependent on each message, </a:t>
                </a:r>
              </a:p>
              <a:p>
                <a:pPr marL="1085850" lvl="2" indent="-171450">
                  <a:buFont typeface="Arial" panose="020B0604020202020204" pitchFamily="34" charset="0"/>
                  <a:buChar char="•"/>
                </a:pPr>
                <a:r>
                  <a:rPr lang="en-US" dirty="0"/>
                  <a:t>‘</a:t>
                </a:r>
                <a:r>
                  <a:rPr lang="en-US" dirty="0" err="1"/>
                  <a:t>is_spam</a:t>
                </a:r>
                <a:r>
                  <a:rPr lang="en-US" dirty="0"/>
                  <a:t>’ becomes our dependent variable,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𝑦</m:t>
                    </m:r>
                  </m:oMath>
                </a14:m>
                <a:endParaRPr lang="en-US" dirty="0"/>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Independent</a:t>
                </a:r>
              </a:p>
              <a:p>
                <a:pPr marL="1085850" lvl="2"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a:t>
                </a:r>
                <a:r>
                  <a:rPr lang="en-US" sz="1800" dirty="0" err="1">
                    <a:effectLst/>
                    <a:latin typeface="Times New Roman" panose="02020603050405020304" pitchFamily="18" charset="0"/>
                    <a:ea typeface="Calibri" panose="020F0502020204030204" pitchFamily="34" charset="0"/>
                  </a:rPr>
                  <a:t>sms_clean</a:t>
                </a:r>
                <a:r>
                  <a:rPr lang="en-US" sz="1800" dirty="0">
                    <a:effectLst/>
                    <a:latin typeface="Times New Roman" panose="02020603050405020304" pitchFamily="18" charset="0"/>
                    <a:ea typeface="Calibri" panose="020F0502020204030204" pitchFamily="34" charset="0"/>
                  </a:rPr>
                  <a:t>’ becomes our independent variable,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𝑋</m:t>
                    </m:r>
                  </m:oMath>
                </a14:m>
                <a:endParaRPr lang="en-US" dirty="0"/>
              </a:p>
              <a:p>
                <a:pPr marL="171450" lvl="0" indent="-171450">
                  <a:buFont typeface="Arial" panose="020B0604020202020204" pitchFamily="34" charset="0"/>
                  <a:buChar char="•"/>
                </a:pPr>
                <a:r>
                  <a:rPr lang="en-US" dirty="0"/>
                  <a:t>Split testing/training data</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75% for training and 25% for testing</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[Show Photo]</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Yellow is the original y before split</a:t>
                </a:r>
              </a:p>
              <a:p>
                <a:pPr marL="628650" lvl="1" indent="-171450">
                  <a:buFont typeface="Arial" panose="020B0604020202020204" pitchFamily="34" charset="0"/>
                  <a:buChar char="•"/>
                </a:pPr>
                <a:endParaRPr lang="en-US" sz="1800" dirty="0">
                  <a:effectLst/>
                  <a:latin typeface="Times New Roman" panose="02020603050405020304" pitchFamily="18" charset="0"/>
                  <a:ea typeface="Calibri" panose="020F0502020204030204" pitchFamily="34" charset="0"/>
                </a:endParaRPr>
              </a:p>
              <a:p>
                <a:pPr marL="171450" lvl="0" indent="-171450">
                  <a:buFont typeface="Arial" panose="020B0604020202020204" pitchFamily="34" charset="0"/>
                  <a:buChar char="•"/>
                </a:pPr>
                <a:r>
                  <a:rPr lang="en-US" dirty="0"/>
                  <a:t>Vectorization!</a:t>
                </a:r>
              </a:p>
              <a:p>
                <a:pPr marL="628650" lvl="1" indent="-171450">
                  <a:buFont typeface="Arial" panose="020B0604020202020204" pitchFamily="34" charset="0"/>
                  <a:buChar char="•"/>
                </a:pPr>
                <a:r>
                  <a:rPr lang="en-US" dirty="0"/>
                  <a:t>Not that our data is preprocessed and split… we can map textual data to integers</a:t>
                </a:r>
              </a:p>
              <a:p>
                <a:pPr marL="171450" lvl="0" indent="-171450">
                  <a:buFont typeface="Arial" panose="020B0604020202020204" pitchFamily="34" charset="0"/>
                  <a:buChar char="•"/>
                </a:pPr>
                <a:endParaRPr lang="en-US" dirty="0"/>
              </a:p>
              <a:p>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Vectorization?</a:t>
                </a:r>
              </a:p>
              <a:p>
                <a:pPr marL="628650" lvl="1" indent="-171450">
                  <a:buFont typeface="Arial" panose="020B0604020202020204" pitchFamily="34" charset="0"/>
                  <a:buChar char="•"/>
                </a:pPr>
                <a:r>
                  <a:rPr lang="en-US" dirty="0"/>
                  <a:t>Not yet!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we must first split our training/testing data to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avoid overfitting: models can accurately predict new, unseen data. Furthermore,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if not, we could introduce bias to our model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Model would have access to information from the testing set during the training phase, which it should not have access to.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Example: If not split,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Maps “free” to the number 2, associates 2 with spam – when tested, it will identify 2 easily BUT will fail on new data as ‘free’ wont always be mapped to the value 2</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Define Variables</a:t>
                </a:r>
              </a:p>
              <a:p>
                <a:pPr marL="628650" lvl="1" indent="-171450">
                  <a:buFont typeface="Arial" panose="020B0604020202020204" pitchFamily="34" charset="0"/>
                  <a:buChar char="•"/>
                </a:pPr>
                <a:r>
                  <a:rPr lang="en-US" dirty="0"/>
                  <a:t>Dependent</a:t>
                </a:r>
              </a:p>
              <a:p>
                <a:pPr marL="1085850" lvl="2" indent="-171450">
                  <a:buFont typeface="Arial" panose="020B0604020202020204" pitchFamily="34" charset="0"/>
                  <a:buChar char="•"/>
                </a:pPr>
                <a:r>
                  <a:rPr lang="en-US" dirty="0"/>
                  <a:t>Algorithm Goal: classify spam/ham, and classification is dependent on each message, </a:t>
                </a:r>
              </a:p>
              <a:p>
                <a:pPr marL="1085850" lvl="2" indent="-171450">
                  <a:buFont typeface="Arial" panose="020B0604020202020204" pitchFamily="34" charset="0"/>
                  <a:buChar char="•"/>
                </a:pPr>
                <a:r>
                  <a:rPr lang="en-US" dirty="0"/>
                  <a:t>‘</a:t>
                </a:r>
                <a:r>
                  <a:rPr lang="en-US" dirty="0" err="1"/>
                  <a:t>is_spam</a:t>
                </a:r>
                <a:r>
                  <a:rPr lang="en-US" dirty="0"/>
                  <a:t>’ becomes our dependent variable, </a:t>
                </a:r>
                <a:r>
                  <a:rPr lang="en-US" sz="1800" i="0">
                    <a:effectLst/>
                    <a:latin typeface="Cambria Math" panose="02040503050406030204" pitchFamily="18" charset="0"/>
                    <a:ea typeface="Calibri" panose="020F0502020204030204" pitchFamily="34" charset="0"/>
                    <a:cs typeface="Times New Roman" panose="02020603050405020304" pitchFamily="18" charset="0"/>
                  </a:rPr>
                  <a:t>𝑦</a:t>
                </a:r>
                <a:endParaRPr lang="en-US" dirty="0"/>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Independent</a:t>
                </a:r>
              </a:p>
              <a:p>
                <a:pPr marL="1085850" lvl="2"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a:t>
                </a:r>
                <a:r>
                  <a:rPr lang="en-US" sz="1800" dirty="0" err="1">
                    <a:effectLst/>
                    <a:latin typeface="Times New Roman" panose="02020603050405020304" pitchFamily="18" charset="0"/>
                    <a:ea typeface="Calibri" panose="020F0502020204030204" pitchFamily="34" charset="0"/>
                  </a:rPr>
                  <a:t>sms_clean</a:t>
                </a:r>
                <a:r>
                  <a:rPr lang="en-US" sz="1800" dirty="0">
                    <a:effectLst/>
                    <a:latin typeface="Times New Roman" panose="02020603050405020304" pitchFamily="18" charset="0"/>
                    <a:ea typeface="Calibri" panose="020F0502020204030204" pitchFamily="34" charset="0"/>
                  </a:rPr>
                  <a:t>’ becomes our independent variable, </a:t>
                </a:r>
                <a:r>
                  <a:rPr lang="en-US" sz="1800" i="0">
                    <a:effectLst/>
                    <a:latin typeface="Cambria Math" panose="02040503050406030204" pitchFamily="18" charset="0"/>
                    <a:ea typeface="Calibri" panose="020F0502020204030204" pitchFamily="34" charset="0"/>
                    <a:cs typeface="Times New Roman" panose="02020603050405020304" pitchFamily="18" charset="0"/>
                  </a:rPr>
                  <a:t>𝑋</a:t>
                </a:r>
                <a:endParaRPr lang="en-US" dirty="0"/>
              </a:p>
              <a:p>
                <a:pPr marL="171450" lvl="0" indent="-171450">
                  <a:buFont typeface="Arial" panose="020B0604020202020204" pitchFamily="34" charset="0"/>
                  <a:buChar char="•"/>
                </a:pPr>
                <a:r>
                  <a:rPr lang="en-US" dirty="0"/>
                  <a:t>Split testing/training data</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75% for training and 25% for testing</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[Show Photo]</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Yellow is the original y before split</a:t>
                </a:r>
              </a:p>
              <a:p>
                <a:pPr marL="628650" lvl="1" indent="-171450">
                  <a:buFont typeface="Arial" panose="020B0604020202020204" pitchFamily="34" charset="0"/>
                  <a:buChar char="•"/>
                </a:pPr>
                <a:endParaRPr lang="en-US" sz="1800" dirty="0">
                  <a:effectLst/>
                  <a:latin typeface="Times New Roman" panose="02020603050405020304" pitchFamily="18" charset="0"/>
                  <a:ea typeface="Calibri" panose="020F0502020204030204" pitchFamily="34" charset="0"/>
                </a:endParaRPr>
              </a:p>
              <a:p>
                <a:pPr marL="171450" lvl="0" indent="-171450">
                  <a:buFont typeface="Arial" panose="020B0604020202020204" pitchFamily="34" charset="0"/>
                  <a:buChar char="•"/>
                </a:pPr>
                <a:r>
                  <a:rPr lang="en-US" dirty="0"/>
                  <a:t>Vectorization!</a:t>
                </a:r>
              </a:p>
              <a:p>
                <a:pPr marL="628650" lvl="1" indent="-171450">
                  <a:buFont typeface="Arial" panose="020B0604020202020204" pitchFamily="34" charset="0"/>
                  <a:buChar char="•"/>
                </a:pPr>
                <a:r>
                  <a:rPr lang="en-US" dirty="0"/>
                  <a:t>Not that our data is preprocessed and split… we can map textual data to integers</a:t>
                </a:r>
              </a:p>
              <a:p>
                <a:pPr marL="171450" lvl="0" indent="-171450">
                  <a:buFont typeface="Arial" panose="020B0604020202020204" pitchFamily="34" charset="0"/>
                  <a:buChar cha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9C645010-9AA0-4853-951E-DC3EB43B19AF}" type="slidenum">
              <a:rPr lang="en-US" smtClean="0"/>
              <a:t>18</a:t>
            </a:fld>
            <a:endParaRPr lang="en-US"/>
          </a:p>
        </p:txBody>
      </p:sp>
    </p:spTree>
    <p:extLst>
      <p:ext uri="{BB962C8B-B14F-4D97-AF65-F5344CB8AC3E}">
        <p14:creationId xmlns:p14="http://schemas.microsoft.com/office/powerpoint/2010/main" val="1538558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[screenshot of Training set] View Vectorizer Transformation</a:t>
            </a:r>
          </a:p>
          <a:p>
            <a:pPr marL="628650" lvl="1" indent="-171450">
              <a:buFont typeface="Arial" panose="020B0604020202020204" pitchFamily="34" charset="0"/>
              <a:buChar char="•"/>
            </a:pPr>
            <a:r>
              <a:rPr lang="en-US" dirty="0"/>
              <a:t>Our dataset is huge – each unique word becomes a feature/column</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4179 rows × 6859 columns </a:t>
            </a: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19</a:t>
            </a:fld>
            <a:endParaRPr lang="en-US"/>
          </a:p>
        </p:txBody>
      </p:sp>
    </p:spTree>
    <p:extLst>
      <p:ext uri="{BB962C8B-B14F-4D97-AF65-F5344CB8AC3E}">
        <p14:creationId xmlns:p14="http://schemas.microsoft.com/office/powerpoint/2010/main" val="2283550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our dataset has been preprocessed, transformed, and split into testing/training sets – we can begin training our models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Probabilistic and Naïve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treats each feature as independent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Considered naïve because it doesn’t always translate well to the real world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 ML to test for health problem where age and blood pressure put you at higher risk</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NB assumes that each feature is independent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Despite things like age/blood pressure being pos correlated (as age increases, bp increase)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 this should not impact our model very much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Goal of spam classification -&gt; identify keywords/phrases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Rather than capture complex relationship between the words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computes the probability of a message being spam or ham based on the presence or absence of specific words in the message.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sklearn's</a:t>
            </a:r>
            <a:r>
              <a:rPr lang="en-US" dirty="0"/>
              <a:t> </a:t>
            </a:r>
            <a:r>
              <a:rPr lang="en-US" dirty="0" err="1"/>
              <a:t>MultinomialNB</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specifically designed for text classification tasks like spam filtering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Model Analysis: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Quite Successful - accuracy score of 98.56%.</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Confusion Matrix: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correctly identifies 176 instances of Spam and 1197 instances of Ham.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(FP) 10 instances of Ham incorrectly identified as Spam,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(FN) 10 instances of Spam incorrectly identified as Ham</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20</a:t>
            </a:fld>
            <a:endParaRPr lang="en-US"/>
          </a:p>
        </p:txBody>
      </p:sp>
    </p:spTree>
    <p:extLst>
      <p:ext uri="{BB962C8B-B14F-4D97-AF65-F5344CB8AC3E}">
        <p14:creationId xmlns:p14="http://schemas.microsoft.com/office/powerpoint/2010/main" val="1517860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79800" indent="-342900">
              <a:spcBef>
                <a:spcPct val="20000"/>
              </a:spcBef>
              <a:spcAft>
                <a:spcPts val="600"/>
              </a:spcAft>
              <a:buClr>
                <a:schemeClr val="tx2"/>
              </a:buClr>
              <a:buSzPct val="70000"/>
              <a:buFont typeface="Arial" panose="020B0604020202020204" pitchFamily="34" charset="0"/>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Hierarchical / Fixed Rules</a:t>
            </a:r>
          </a:p>
          <a:p>
            <a:pPr marL="837000" lvl="1" indent="-342900">
              <a:spcBef>
                <a:spcPct val="20000"/>
              </a:spcBef>
              <a:spcAft>
                <a:spcPts val="600"/>
              </a:spcAft>
              <a:buClr>
                <a:schemeClr val="tx2"/>
              </a:buClr>
              <a:buSzPct val="70000"/>
              <a:buFont typeface="Arial" panose="020B0604020202020204" pitchFamily="34" charset="0"/>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Essentially </a:t>
            </a:r>
            <a:r>
              <a:rPr lang="en-US" sz="3200" b="0" i="0" dirty="0">
                <a:solidFill>
                  <a:srgbClr val="D1D5DB"/>
                </a:solidFill>
                <a:effectLst/>
                <a:latin typeface="Söhne"/>
              </a:rPr>
              <a:t>"if-then" statements</a:t>
            </a:r>
          </a:p>
          <a:p>
            <a:pPr marL="837000" lvl="1" indent="-342900">
              <a:spcBef>
                <a:spcPct val="20000"/>
              </a:spcBef>
              <a:spcAft>
                <a:spcPts val="600"/>
              </a:spcAft>
              <a:buClr>
                <a:schemeClr val="tx2"/>
              </a:buClr>
              <a:buSzPct val="70000"/>
              <a:buFont typeface="Arial" panose="020B0604020202020204" pitchFamily="34" charset="0"/>
              <a:buChar char="•"/>
            </a:pPr>
            <a:r>
              <a:rPr lang="en-US" sz="3200" b="0" i="0" dirty="0">
                <a:ln>
                  <a:solidFill>
                    <a:schemeClr val="bg1">
                      <a:lumMod val="75000"/>
                      <a:lumOff val="25000"/>
                      <a:alpha val="10000"/>
                    </a:schemeClr>
                  </a:solidFill>
                </a:ln>
                <a:solidFill>
                  <a:srgbClr val="D1D5DB"/>
                </a:solidFill>
                <a:effectLst/>
                <a:latin typeface="Söhne"/>
              </a:rPr>
              <a:t>Creates a tree-like structure, hence decision </a:t>
            </a:r>
            <a:r>
              <a:rPr lang="en-US" sz="3200" b="0" i="1" dirty="0">
                <a:ln>
                  <a:solidFill>
                    <a:schemeClr val="bg1">
                      <a:lumMod val="75000"/>
                      <a:lumOff val="25000"/>
                      <a:alpha val="10000"/>
                    </a:schemeClr>
                  </a:solidFill>
                </a:ln>
                <a:solidFill>
                  <a:srgbClr val="D1D5DB"/>
                </a:solidFill>
                <a:effectLst/>
                <a:latin typeface="Söhne"/>
              </a:rPr>
              <a:t>trees</a:t>
            </a:r>
          </a:p>
          <a:p>
            <a:pPr marL="837000" lvl="1" indent="-342900">
              <a:spcBef>
                <a:spcPct val="20000"/>
              </a:spcBef>
              <a:spcAft>
                <a:spcPts val="600"/>
              </a:spcAft>
              <a:buClr>
                <a:schemeClr val="tx2"/>
              </a:buClr>
              <a:buSzPct val="70000"/>
              <a:buFont typeface="Arial" panose="020B0604020202020204" pitchFamily="34" charset="0"/>
              <a:buChar char="•"/>
            </a:pPr>
            <a:r>
              <a:rPr lang="en-US" sz="3200" b="0" i="0" dirty="0">
                <a:ln>
                  <a:solidFill>
                    <a:schemeClr val="bg1">
                      <a:lumMod val="75000"/>
                      <a:lumOff val="25000"/>
                      <a:alpha val="10000"/>
                    </a:schemeClr>
                  </a:solidFill>
                </a:ln>
                <a:solidFill>
                  <a:srgbClr val="D1D5DB"/>
                </a:solidFill>
                <a:effectLst/>
                <a:latin typeface="Söhne"/>
              </a:rPr>
              <a:t>Continues until a </a:t>
            </a:r>
            <a:r>
              <a:rPr lang="en-US" sz="3200" b="0" i="0" dirty="0">
                <a:solidFill>
                  <a:srgbClr val="D1D5DB"/>
                </a:solidFill>
                <a:effectLst/>
                <a:latin typeface="Söhne"/>
              </a:rPr>
              <a:t>leaf node is reache</a:t>
            </a:r>
            <a:r>
              <a:rPr lang="en-US" sz="3200" b="0" i="0" dirty="0">
                <a:ln>
                  <a:solidFill>
                    <a:schemeClr val="bg1">
                      <a:lumMod val="75000"/>
                      <a:lumOff val="25000"/>
                      <a:alpha val="10000"/>
                    </a:schemeClr>
                  </a:solidFill>
                </a:ln>
                <a:solidFill>
                  <a:srgbClr val="D1D5DB"/>
                </a:solidFill>
                <a:effectLst/>
                <a:latin typeface="Söhne"/>
              </a:rPr>
              <a:t>d -&gt; classification is made</a:t>
            </a:r>
          </a:p>
          <a:p>
            <a:pPr marL="837000" lvl="1" indent="-342900">
              <a:spcBef>
                <a:spcPct val="20000"/>
              </a:spcBef>
              <a:spcAft>
                <a:spcPts val="600"/>
              </a:spcAft>
              <a:buClr>
                <a:schemeClr val="tx2"/>
              </a:buClr>
              <a:buSzPct val="70000"/>
              <a:buFont typeface="Arial" panose="020B0604020202020204" pitchFamily="34" charset="0"/>
              <a:buChar char="•"/>
            </a:pPr>
            <a:r>
              <a:rPr lang="en-US" sz="3200" b="0" i="0" dirty="0">
                <a:ln>
                  <a:solidFill>
                    <a:schemeClr val="bg1">
                      <a:lumMod val="75000"/>
                      <a:lumOff val="25000"/>
                      <a:alpha val="10000"/>
                    </a:schemeClr>
                  </a:solidFill>
                </a:ln>
                <a:solidFill>
                  <a:srgbClr val="D1D5DB"/>
                </a:solidFill>
                <a:effectLst/>
                <a:latin typeface="Söhne"/>
              </a:rPr>
              <a:t>Tree is built during training phase, used to classify during testing phase</a:t>
            </a:r>
          </a:p>
          <a:p>
            <a:pPr marL="837000" lvl="1" indent="-342900">
              <a:spcBef>
                <a:spcPct val="20000"/>
              </a:spcBef>
              <a:spcAft>
                <a:spcPts val="600"/>
              </a:spcAft>
              <a:buClr>
                <a:schemeClr val="tx2"/>
              </a:buClr>
              <a:buSzPct val="70000"/>
              <a:buFont typeface="Arial" panose="020B0604020202020204" pitchFamily="34" charset="0"/>
              <a:buChar char="•"/>
            </a:pPr>
            <a:endParaRPr lang="en-US" sz="3200" b="0" i="0" dirty="0">
              <a:ln>
                <a:solidFill>
                  <a:schemeClr val="bg1">
                    <a:lumMod val="75000"/>
                    <a:lumOff val="25000"/>
                    <a:alpha val="10000"/>
                  </a:schemeClr>
                </a:solidFill>
              </a:ln>
              <a:solidFill>
                <a:srgbClr val="D1D5DB"/>
              </a:solidFill>
              <a:effectLst/>
              <a:latin typeface="Söhne"/>
            </a:endParaRPr>
          </a:p>
          <a:p>
            <a:pPr marL="379800" indent="-342900">
              <a:spcBef>
                <a:spcPct val="20000"/>
              </a:spcBef>
              <a:spcAft>
                <a:spcPts val="600"/>
              </a:spcAft>
              <a:buClr>
                <a:schemeClr val="tx2"/>
              </a:buClr>
              <a:buSzPct val="70000"/>
              <a:buFont typeface="Arial" panose="020B0604020202020204" pitchFamily="34" charset="0"/>
              <a:buChar char="•"/>
            </a:pP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DecisionTreeClassifier()</a:t>
            </a:r>
          </a:p>
          <a:p>
            <a:pPr marL="837000" lvl="1" indent="-342900">
              <a:spcBef>
                <a:spcPct val="20000"/>
              </a:spcBef>
              <a:spcAft>
                <a:spcPts val="600"/>
              </a:spcAft>
              <a:buClr>
                <a:schemeClr val="tx2"/>
              </a:buClr>
              <a:buSzPct val="70000"/>
              <a:buFont typeface="Arial" panose="020B0604020202020204" pitchFamily="34" charset="0"/>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Gini Impurity </a:t>
            </a:r>
          </a:p>
          <a:p>
            <a:pPr marL="1294200" lvl="2"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Default</a:t>
            </a:r>
          </a:p>
          <a:p>
            <a:pPr marL="1294200" lvl="2" indent="-342900">
              <a:spcBef>
                <a:spcPct val="20000"/>
              </a:spcBef>
              <a:spcAft>
                <a:spcPts val="600"/>
              </a:spcAft>
              <a:buClr>
                <a:schemeClr val="tx2"/>
              </a:buClr>
              <a:buSzPct val="70000"/>
              <a:buFont typeface="Arial" panose="020B0604020202020204" pitchFamily="34" charset="0"/>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probability function that DT used to decide where the model should branch its 'if-then' statements</a:t>
            </a:r>
          </a:p>
          <a:p>
            <a:pPr marL="1294200" lvl="2" indent="-342900">
              <a:spcBef>
                <a:spcPct val="20000"/>
              </a:spcBef>
              <a:spcAft>
                <a:spcPts val="600"/>
              </a:spcAft>
              <a:buClr>
                <a:schemeClr val="tx2"/>
              </a:buClr>
              <a:buSzPct val="70000"/>
              <a:buFont typeface="Arial" panose="020B0604020202020204" pitchFamily="34" charset="0"/>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[figure 1]</a:t>
            </a:r>
          </a:p>
          <a:p>
            <a:pPr marL="1751400" lvl="3"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lower than the accuracy score obtained by the Naive Bayes model (98.56%)</a:t>
            </a: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Modified hyperparameters to increase model metrics specified the entropy criterion</a:t>
            </a:r>
          </a:p>
          <a:p>
            <a:pPr marL="837000" lvl="1"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Entropy Model</a:t>
            </a:r>
          </a:p>
          <a:p>
            <a:pPr marL="1294200" lvl="2"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Same goal as Gini Impurity, but Entropy -&gt;more balanced trees, Gini -&gt; faster computation</a:t>
            </a:r>
          </a:p>
          <a:p>
            <a:pPr marL="1294200" lvl="2"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[figure 2]</a:t>
            </a:r>
          </a:p>
          <a:p>
            <a:pPr marL="1751400" lvl="3"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TP: performed equal to </a:t>
            </a:r>
            <a:r>
              <a:rPr lang="en-US" sz="1800" dirty="0" err="1">
                <a:effectLst/>
                <a:latin typeface="Times New Roman" panose="02020603050405020304" pitchFamily="18" charset="0"/>
                <a:ea typeface="Calibri" panose="020F0502020204030204" pitchFamily="34" charset="0"/>
              </a:rPr>
              <a:t>gini</a:t>
            </a:r>
            <a:r>
              <a:rPr lang="en-US" sz="1800" dirty="0">
                <a:effectLst/>
                <a:latin typeface="Times New Roman" panose="02020603050405020304" pitchFamily="18" charset="0"/>
                <a:ea typeface="Calibri" panose="020F0502020204030204" pitchFamily="34" charset="0"/>
              </a:rPr>
              <a:t> (162 correct), </a:t>
            </a:r>
          </a:p>
          <a:p>
            <a:pPr marL="1751400" lvl="3"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TN: much less accurate at (1197 correct vs 1201 correct). As such, </a:t>
            </a:r>
          </a:p>
          <a:p>
            <a:pPr marL="1751400" lvl="3"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the accuracy score decreased to 97.55% (from 97.85)</a:t>
            </a:r>
          </a:p>
          <a:p>
            <a:pPr marL="1751400" lvl="3"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continued Modifying hyperparameters to find model with increased accuracy without a loss in TN or TP</a:t>
            </a:r>
          </a:p>
          <a:p>
            <a:pPr marL="837000" lvl="1"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Pre-pruning Model</a:t>
            </a:r>
          </a:p>
          <a:p>
            <a:pPr marL="1294200" lvl="2"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limits maximum dept/excess tree growth -&gt; prevents overfitting</a:t>
            </a:r>
          </a:p>
          <a:p>
            <a:pPr marL="1294200" marR="0" lvl="2"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[figure 3]</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Still unable to improve accuracy from </a:t>
            </a:r>
            <a:r>
              <a:rPr lang="en-US" sz="2000" dirty="0" err="1">
                <a:effectLst/>
                <a:latin typeface="Times New Roman" panose="02020603050405020304" pitchFamily="18" charset="0"/>
                <a:ea typeface="Calibri" panose="020F0502020204030204" pitchFamily="34" charset="0"/>
              </a:rPr>
              <a:t>gini</a:t>
            </a:r>
            <a:r>
              <a:rPr lang="en-US" sz="2000" dirty="0">
                <a:effectLst/>
                <a:latin typeface="Times New Roman" panose="02020603050405020304" pitchFamily="18" charset="0"/>
                <a:ea typeface="Calibri" panose="020F0502020204030204" pitchFamily="34" charset="0"/>
              </a:rPr>
              <a:t> (97.63 vs </a:t>
            </a:r>
            <a:r>
              <a:rPr lang="en-US" sz="2000" dirty="0" err="1">
                <a:effectLst/>
                <a:latin typeface="Times New Roman" panose="02020603050405020304" pitchFamily="18" charset="0"/>
                <a:ea typeface="Calibri" panose="020F0502020204030204" pitchFamily="34" charset="0"/>
              </a:rPr>
              <a:t>gini</a:t>
            </a:r>
            <a:r>
              <a:rPr lang="en-US" sz="2000" dirty="0">
                <a:effectLst/>
                <a:latin typeface="Times New Roman" panose="02020603050405020304" pitchFamily="18" charset="0"/>
                <a:ea typeface="Calibri" panose="020F0502020204030204" pitchFamily="34" charset="0"/>
              </a:rPr>
              <a:t> 97.84)</a:t>
            </a:r>
          </a:p>
          <a:p>
            <a:pPr marL="2208600" marR="0" lvl="4"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solidFill>
                  <a:srgbClr val="7F7F7F"/>
                </a:solidFill>
                <a:effectLst/>
                <a:latin typeface="Times New Roman" panose="02020603050405020304" pitchFamily="18" charset="0"/>
                <a:ea typeface="Calibri" panose="020F0502020204030204" pitchFamily="34" charset="0"/>
              </a:rPr>
              <a:t>between our Entropy and Gini models at 97.63%. </a:t>
            </a:r>
            <a:endParaRPr lang="en-US" sz="2000" dirty="0">
              <a:effectLst/>
              <a:latin typeface="Times New Roman" panose="02020603050405020304" pitchFamily="18" charset="0"/>
              <a:ea typeface="Calibri" panose="020F0502020204030204" pitchFamily="34" charset="0"/>
            </a:endParaRP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TN: better than entropy (1197), same as </a:t>
            </a:r>
            <a:r>
              <a:rPr lang="en-US" sz="2000" dirty="0" err="1">
                <a:effectLst/>
                <a:latin typeface="Times New Roman" panose="02020603050405020304" pitchFamily="18" charset="0"/>
                <a:ea typeface="Calibri" panose="020F0502020204030204" pitchFamily="34" charset="0"/>
              </a:rPr>
              <a:t>gini</a:t>
            </a:r>
            <a:r>
              <a:rPr lang="en-US" sz="2000" dirty="0">
                <a:effectLst/>
                <a:latin typeface="Times New Roman" panose="02020603050405020304" pitchFamily="18" charset="0"/>
                <a:ea typeface="Calibri" panose="020F0502020204030204" pitchFamily="34" charset="0"/>
              </a:rPr>
              <a:t> (1201)</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TP: less successful than both dt models (159 vs </a:t>
            </a:r>
            <a:r>
              <a:rPr lang="en-US" sz="2000" dirty="0" err="1">
                <a:effectLst/>
                <a:latin typeface="Times New Roman" panose="02020603050405020304" pitchFamily="18" charset="0"/>
                <a:ea typeface="Calibri" panose="020F0502020204030204" pitchFamily="34" charset="0"/>
              </a:rPr>
              <a:t>gini</a:t>
            </a:r>
            <a:r>
              <a:rPr lang="en-US" sz="2000" dirty="0">
                <a:effectLst/>
                <a:latin typeface="Times New Roman" panose="02020603050405020304" pitchFamily="18" charset="0"/>
                <a:ea typeface="Calibri" panose="020F0502020204030204" pitchFamily="34" charset="0"/>
              </a:rPr>
              <a:t>/entropy 162). </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As the aim was to increase our overall accuracy and without sacrificing TN or TP, we attempted a random forest next.</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endParaRPr lang="en-US" sz="2000" dirty="0">
              <a:effectLst/>
              <a:latin typeface="Times New Roman" panose="02020603050405020304" pitchFamily="18" charset="0"/>
              <a:ea typeface="Calibri" panose="020F0502020204030204" pitchFamily="34" charset="0"/>
            </a:endParaRPr>
          </a:p>
          <a:p>
            <a:pPr marL="379800" marR="0" lvl="0"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RandomForestClassifier</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marL="837000" marR="0" lvl="1"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Random Forest Model</a:t>
            </a:r>
          </a:p>
          <a:p>
            <a:pPr marL="1294200" marR="0" lvl="2"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uses multiple decision trees to make predictions</a:t>
            </a:r>
          </a:p>
          <a:p>
            <a:pPr marL="1294200" marR="0" lvl="2"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[figure 4]</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Highest acc between DT -&gt; </a:t>
            </a:r>
            <a:r>
              <a:rPr lang="en-US" sz="2000" dirty="0" err="1">
                <a:effectLst/>
                <a:latin typeface="Times New Roman" panose="02020603050405020304" pitchFamily="18" charset="0"/>
                <a:ea typeface="Calibri" panose="020F0502020204030204" pitchFamily="34" charset="0"/>
              </a:rPr>
              <a:t>gini</a:t>
            </a:r>
            <a:r>
              <a:rPr lang="en-US" sz="2000" dirty="0">
                <a:effectLst/>
                <a:latin typeface="Times New Roman" panose="02020603050405020304" pitchFamily="18" charset="0"/>
                <a:ea typeface="Calibri" panose="020F0502020204030204" pitchFamily="34" charset="0"/>
              </a:rPr>
              <a:t>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97.84% to 97.98%. </a:t>
            </a:r>
            <a:endParaRPr lang="en-US" sz="2000" dirty="0">
              <a:effectLst/>
              <a:latin typeface="Times New Roman" panose="02020603050405020304" pitchFamily="18" charset="0"/>
              <a:ea typeface="Calibri" panose="020F0502020204030204" pitchFamily="34" charset="0"/>
            </a:endParaRP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TN: highest TN</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FN: with no FN</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TP: important to note TP did go down</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Since TN increased more than TP decreased however, acc score went up</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Making RF the highest rated model</a:t>
            </a:r>
          </a:p>
          <a:p>
            <a:pPr marL="1294200" marR="0" lvl="2"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837000" marR="0" lvl="1"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endParaRPr lang="en-US" sz="2000" dirty="0">
              <a:effectLst/>
              <a:latin typeface="Times New Roman" panose="02020603050405020304" pitchFamily="18" charset="0"/>
              <a:ea typeface="Calibri" panose="020F0502020204030204" pitchFamily="34" charset="0"/>
            </a:endParaRP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endParaRPr lang="en-US" sz="2000" dirty="0">
              <a:effectLst/>
              <a:latin typeface="Times New Roman" panose="02020603050405020304" pitchFamily="18" charset="0"/>
              <a:ea typeface="Calibri" panose="020F0502020204030204" pitchFamily="34" charset="0"/>
            </a:endParaRP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endParaRPr lang="en-US" sz="2000" dirty="0">
              <a:effectLst/>
              <a:latin typeface="Times New Roman" panose="02020603050405020304" pitchFamily="18" charset="0"/>
              <a:ea typeface="Calibri" panose="020F0502020204030204" pitchFamily="34" charset="0"/>
            </a:endParaRPr>
          </a:p>
          <a:p>
            <a:pPr marL="1294200" lvl="2" indent="-342900">
              <a:spcBef>
                <a:spcPct val="20000"/>
              </a:spcBef>
              <a:spcAft>
                <a:spcPts val="600"/>
              </a:spcAft>
              <a:buClr>
                <a:schemeClr val="tx2"/>
              </a:buClr>
              <a:buSzPct val="70000"/>
              <a:buFont typeface="Arial" panose="020B0604020202020204" pitchFamily="34" charset="0"/>
              <a:buChar char="•"/>
            </a:pPr>
            <a:endParaRPr lang="en-US" sz="200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endParaRPr lang="en-US" dirty="0"/>
          </a:p>
          <a:p>
            <a:endParaRPr lang="en-US" dirty="0"/>
          </a:p>
          <a:p>
            <a:endParaRPr lang="en-US" dirty="0"/>
          </a:p>
          <a:p>
            <a:r>
              <a:rPr lang="en-US" sz="1800" dirty="0" err="1">
                <a:effectLst/>
                <a:latin typeface="Times New Roman" panose="02020603050405020304" pitchFamily="18" charset="0"/>
                <a:ea typeface="Calibri" panose="020F0502020204030204" pitchFamily="34" charset="0"/>
              </a:rPr>
              <a:t>RandomForestClassifier</a:t>
            </a:r>
            <a:r>
              <a:rPr lang="en-US" sz="1800" dirty="0">
                <a:effectLst/>
                <a:latin typeface="Times New Roman" panose="02020603050405020304" pitchFamily="18" charset="0"/>
                <a:ea typeface="Calibri" panose="020F0502020204030204" pitchFamily="34" charset="0"/>
              </a:rPr>
              <a:t> </a:t>
            </a:r>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21</a:t>
            </a:fld>
            <a:endParaRPr lang="en-US"/>
          </a:p>
        </p:txBody>
      </p:sp>
    </p:spTree>
    <p:extLst>
      <p:ext uri="{BB962C8B-B14F-4D97-AF65-F5344CB8AC3E}">
        <p14:creationId xmlns:p14="http://schemas.microsoft.com/office/powerpoint/2010/main" val="2999625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Proximity Classifier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plots the features on a graph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CECF1"/>
                    </a:solidFill>
                    <a:effectLst/>
                    <a:latin typeface="Söhne"/>
                  </a:rPr>
                  <a:t>when a new, unseen point is introduced, it determines its classification based on </a:t>
                </a:r>
                <a:r>
                  <a:rPr lang="en-US" dirty="0"/>
                  <a:t>the class of its nearest neighbors within a region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 is the number of nearest neighbors to consider when classifying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 can be calculated multiple ways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Square Root Method</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ad>
                      <m:radPr>
                        <m:degHide m:val="on"/>
                        <m:ctrlPr>
                          <a:rPr lang="en-US" i="1"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radPr>
                      <m:deg/>
                      <m:e>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Numbet</m:t>
                        </m:r>
                        <m: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 </m:t>
                        </m:r>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of</m:t>
                        </m:r>
                        <m: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 </m:t>
                        </m:r>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Samples</m:t>
                        </m:r>
                      </m:e>
                    </m:rad>
                  </m:oMath>
                </a14:m>
                <a:endParaRPr lang="en-US"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Sqrt of number of observations in the training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[Figure 1]</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latin typeface="Times New Roman" panose="02020603050405020304" pitchFamily="18" charset="0"/>
                    <a:ea typeface="Calibri" panose="020F0502020204030204" pitchFamily="34" charset="0"/>
                  </a:rPr>
                  <a:t>Performed Badly -&gt; </a:t>
                </a:r>
                <a:r>
                  <a:rPr lang="en-US" dirty="0"/>
                  <a:t>86.64%. </a:t>
                </a:r>
                <a:endParaRPr lang="en-US" dirty="0">
                  <a:effectLst/>
                  <a:latin typeface="Times New Roman" panose="02020603050405020304" pitchFamily="18" charset="0"/>
                  <a:ea typeface="Calibri" panose="020F0502020204030204" pitchFamily="34" charset="0"/>
                </a:endParaRP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0 TP: failed to identify any instances of spam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Datset</a:t>
                </a:r>
                <a:r>
                  <a:rPr lang="en-US" dirty="0"/>
                  <a:t> over-overwhelming number of the dataset is ham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[Figure 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Bias?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"class-imbalanced dataset”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the distribution of target classes is not equal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this imbalance of data</a:t>
                </a:r>
                <a:r>
                  <a:rPr lang="en-US" sz="1800" baseline="0" dirty="0">
                    <a:effectLst/>
                    <a:latin typeface="Times New Roman" panose="02020603050405020304" pitchFamily="18" charset="0"/>
                    <a:ea typeface="Calibri" panose="020F0502020204030204" pitchFamily="34" charset="0"/>
                  </a:rPr>
                  <a:t> w/</a:t>
                </a:r>
                <a:r>
                  <a:rPr lang="en-US" sz="1800" dirty="0">
                    <a:effectLst/>
                    <a:latin typeface="Times New Roman" panose="02020603050405020304" pitchFamily="18" charset="0"/>
                    <a:ea typeface="Calibri" panose="020F0502020204030204" pitchFamily="34" charset="0"/>
                  </a:rPr>
                  <a:t> sqrt method -&gt; bias towards the majority class.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the majority class will have </a:t>
                </a:r>
                <a:r>
                  <a:rPr lang="en-US" sz="1800" u="sng" dirty="0">
                    <a:effectLst/>
                    <a:latin typeface="Times New Roman" panose="02020603050405020304" pitchFamily="18" charset="0"/>
                    <a:ea typeface="Calibri" panose="020F0502020204030204" pitchFamily="34" charset="0"/>
                  </a:rPr>
                  <a:t>more neighbors </a:t>
                </a:r>
                <a:r>
                  <a:rPr lang="en-US" sz="1800" dirty="0">
                    <a:effectLst/>
                    <a:latin typeface="Times New Roman" panose="02020603050405020304" pitchFamily="18" charset="0"/>
                    <a:ea typeface="Calibri" panose="020F0502020204030204" pitchFamily="34" charset="0"/>
                  </a:rPr>
                  <a:t>and therefore influence the classification more than the minority class.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Grid Search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“automated hyperparameter-tuning method”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i="0" dirty="0">
                    <a:solidFill>
                      <a:srgbClr val="D1D5DB"/>
                    </a:solidFill>
                    <a:effectLst/>
                    <a:latin typeface="Söhne"/>
                  </a:rPr>
                  <a:t>find the optimal combination of hyperparameters (instead of having to test like we did for DT)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i="0" dirty="0">
                    <a:solidFill>
                      <a:srgbClr val="D1D5DB"/>
                    </a:solidFill>
                    <a:effectLst/>
                    <a:latin typeface="Söhne"/>
                    <a:ea typeface="Calibri" panose="020F0502020204030204" pitchFamily="34" charset="0"/>
                    <a:cs typeface="Times New Roman" panose="02020603050405020304" pitchFamily="18" charset="0"/>
                  </a:rPr>
                  <a:t>Does this by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𝑘</m:t>
                    </m:r>
                  </m:oMath>
                </a14:m>
                <a:r>
                  <a:rPr lang="en-US" sz="1800" dirty="0">
                    <a:effectLst/>
                    <a:latin typeface="Times New Roman" panose="02020603050405020304" pitchFamily="18" charset="0"/>
                    <a:ea typeface="Calibri" panose="020F0502020204030204" pitchFamily="34" charset="0"/>
                  </a:rPr>
                  <a:t>-fold cross-validation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“brute-force” through a range of parameters (nested for-loop)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finds the optimal combination for a given model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sklearn's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GridSearchCV</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computationally expensive ! Set upper limit of 15 for the search space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Improved KNN accuracy score by 8.39% to 95.04%.,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TP: 117 instances of spam,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Limited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BUT! – KNN remains limited in its Spam v Ham classification abilities compared to other algorithms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high computational cost/ sensitivity to bias makes it unsuitable for large datasets with many features,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Typical for spam filtering.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computational explosions!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As the number of features increases, the distance calculation becomes more complex, reaching “exponential time [and] could lead to computational explosions”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curse of dimensionality, where the increase of features disproportionately reduces the model’s performance.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mc:Choice>
        <mc:Fallback xmlns="">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Proximity Classifier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plots the features on a graph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CECF1"/>
                    </a:solidFill>
                    <a:effectLst/>
                    <a:latin typeface="Söhne"/>
                  </a:rPr>
                  <a:t>when a new, unseen point is introduced, it determines its classification based on </a:t>
                </a:r>
                <a:r>
                  <a:rPr lang="en-US" dirty="0"/>
                  <a:t>the class of its nearest neighbors within a region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 is the number of nearest neighbors to consider when classifying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 can be calculated multiple ways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Square Root Method</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a:t>√(Numbet of Samples)</a:t>
                </a:r>
                <a:endParaRPr lang="en-US"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Sqrt of number of observations in the training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[Figure 1]</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latin typeface="Times New Roman" panose="02020603050405020304" pitchFamily="18" charset="0"/>
                    <a:ea typeface="Calibri" panose="020F0502020204030204" pitchFamily="34" charset="0"/>
                  </a:rPr>
                  <a:t>Performed Badly -&gt; </a:t>
                </a:r>
                <a:r>
                  <a:rPr lang="en-US" dirty="0"/>
                  <a:t>86.64%. </a:t>
                </a:r>
                <a:endParaRPr lang="en-US" dirty="0">
                  <a:effectLst/>
                  <a:latin typeface="Times New Roman" panose="02020603050405020304" pitchFamily="18" charset="0"/>
                  <a:ea typeface="Calibri" panose="020F0502020204030204" pitchFamily="34" charset="0"/>
                </a:endParaRP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0 TP: failed to identify any instances of spam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Datset</a:t>
                </a:r>
                <a:r>
                  <a:rPr lang="en-US" dirty="0"/>
                  <a:t> over-overwhelming number of the dataset is ham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[Figure 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Bias?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"class-imbalanced dataset”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the distribution of target classes is not equal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this imbalance of data</a:t>
                </a:r>
                <a:r>
                  <a:rPr lang="en-US" sz="1800" baseline="0" dirty="0">
                    <a:effectLst/>
                    <a:latin typeface="Times New Roman" panose="02020603050405020304" pitchFamily="18" charset="0"/>
                    <a:ea typeface="Calibri" panose="020F0502020204030204" pitchFamily="34" charset="0"/>
                  </a:rPr>
                  <a:t> w/</a:t>
                </a:r>
                <a:r>
                  <a:rPr lang="en-US" sz="1800" dirty="0">
                    <a:effectLst/>
                    <a:latin typeface="Times New Roman" panose="02020603050405020304" pitchFamily="18" charset="0"/>
                    <a:ea typeface="Calibri" panose="020F0502020204030204" pitchFamily="34" charset="0"/>
                  </a:rPr>
                  <a:t> sqrt method -&gt; bias towards the majority class.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the majority class will have </a:t>
                </a:r>
                <a:r>
                  <a:rPr lang="en-US" sz="1800" u="sng" dirty="0">
                    <a:effectLst/>
                    <a:latin typeface="Times New Roman" panose="02020603050405020304" pitchFamily="18" charset="0"/>
                    <a:ea typeface="Calibri" panose="020F0502020204030204" pitchFamily="34" charset="0"/>
                  </a:rPr>
                  <a:t>more neighbors </a:t>
                </a:r>
                <a:r>
                  <a:rPr lang="en-US" sz="1800" dirty="0">
                    <a:effectLst/>
                    <a:latin typeface="Times New Roman" panose="02020603050405020304" pitchFamily="18" charset="0"/>
                    <a:ea typeface="Calibri" panose="020F0502020204030204" pitchFamily="34" charset="0"/>
                  </a:rPr>
                  <a:t>and therefore influence the classification more than the minority class.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Grid Search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“automated hyperparameter-tuning method”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i="0" dirty="0">
                    <a:solidFill>
                      <a:srgbClr val="D1D5DB"/>
                    </a:solidFill>
                    <a:effectLst/>
                    <a:latin typeface="Söhne"/>
                  </a:rPr>
                  <a:t>find the optimal combination of hyperparameters (instead of having to test like we did for DT)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i="0" dirty="0">
                    <a:solidFill>
                      <a:srgbClr val="D1D5DB"/>
                    </a:solidFill>
                    <a:effectLst/>
                    <a:latin typeface="Söhne"/>
                    <a:ea typeface="Calibri" panose="020F0502020204030204" pitchFamily="34" charset="0"/>
                    <a:cs typeface="Times New Roman" panose="02020603050405020304" pitchFamily="18" charset="0"/>
                  </a:rPr>
                  <a:t>Does this by “</a:t>
                </a:r>
                <a:r>
                  <a:rPr lang="en-US" sz="1800" i="0">
                    <a:effectLst/>
                    <a:latin typeface="Cambria Math" panose="02040503050406030204" pitchFamily="18" charset="0"/>
                    <a:ea typeface="Calibri" panose="020F0502020204030204" pitchFamily="34" charset="0"/>
                    <a:cs typeface="Times New Roman" panose="02020603050405020304" pitchFamily="18" charset="0"/>
                  </a:rPr>
                  <a:t>𝑘</a:t>
                </a:r>
                <a:r>
                  <a:rPr lang="en-US" sz="1800" dirty="0">
                    <a:effectLst/>
                    <a:latin typeface="Times New Roman" panose="02020603050405020304" pitchFamily="18" charset="0"/>
                    <a:ea typeface="Calibri" panose="020F0502020204030204" pitchFamily="34" charset="0"/>
                  </a:rPr>
                  <a:t>-fold cross-validation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“brute-force” through a range of parameters (nested for-loop)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finds the optimal combination for a given model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sklearn's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GridSearchCV</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computationally expensive ! Set upper limit of 15 for the search space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Improved KNN accuracy score by 8.39% to 95.04%.,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TP: 117 instances of spam,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Limited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BUT! – KNN remains limited in its Spam v Ham classification abilities compared to other algorithms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high computational cost/ sensitivity to bias makes it unsuitable for large datasets with many features,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Typical for spam filtering.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computational explosions!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As the number of features increases, the distance calculation becomes more complex, reaching “exponential time [and] could lead to computational explosions”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curse of dimensionality, where the increase of features disproportionately reduces the model’s performance.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mc:Fallback>
      </mc:AlternateContent>
      <p:sp>
        <p:nvSpPr>
          <p:cNvPr id="4" name="Slide Number Placeholder 3"/>
          <p:cNvSpPr>
            <a:spLocks noGrp="1"/>
          </p:cNvSpPr>
          <p:nvPr>
            <p:ph type="sldNum" sz="quarter" idx="5"/>
          </p:nvPr>
        </p:nvSpPr>
        <p:spPr/>
        <p:txBody>
          <a:bodyPr/>
          <a:lstStyle/>
          <a:p>
            <a:fld id="{9C645010-9AA0-4853-951E-DC3EB43B19AF}" type="slidenum">
              <a:rPr lang="en-US" smtClean="0"/>
              <a:t>22</a:t>
            </a:fld>
            <a:endParaRPr lang="en-US"/>
          </a:p>
        </p:txBody>
      </p:sp>
    </p:spTree>
    <p:extLst>
      <p:ext uri="{BB962C8B-B14F-4D97-AF65-F5344CB8AC3E}">
        <p14:creationId xmlns:p14="http://schemas.microsoft.com/office/powerpoint/2010/main" val="970178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1.With that advancement comes many benefits such as email or SMS messages.</a:t>
            </a:r>
          </a:p>
          <a:p>
            <a:r>
              <a:rPr lang="en-US" dirty="0"/>
              <a:t>4.Phishing attempts in an effort to obtain PII (personally identifiable information), credit information, and/or unauthorized system access using spam or malware.</a:t>
            </a:r>
          </a:p>
          <a:p>
            <a:endParaRPr lang="en-US" dirty="0"/>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4</a:t>
            </a:fld>
            <a:endParaRPr lang="en-US"/>
          </a:p>
        </p:txBody>
      </p:sp>
    </p:spTree>
    <p:extLst>
      <p:ext uri="{BB962C8B-B14F-4D97-AF65-F5344CB8AC3E}">
        <p14:creationId xmlns:p14="http://schemas.microsoft.com/office/powerpoint/2010/main" val="77195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ROC:</a:t>
                </a:r>
              </a:p>
              <a:p>
                <a:pPr marL="628650" lvl="1" indent="-171450">
                  <a:buFont typeface="Arial" panose="020B0604020202020204" pitchFamily="34" charset="0"/>
                  <a:buChar char="•"/>
                </a:pPr>
                <a:r>
                  <a:rPr lang="en-US" b="0" i="0" dirty="0">
                    <a:solidFill>
                      <a:srgbClr val="D1D5DB"/>
                    </a:solidFill>
                    <a:effectLst/>
                    <a:latin typeface="Söhne"/>
                  </a:rPr>
                  <a:t>How well can a classifier distinguish between two classes</a:t>
                </a:r>
              </a:p>
              <a:p>
                <a:pPr marL="628650" lvl="1" indent="-171450">
                  <a:buFont typeface="Arial" panose="020B0604020202020204" pitchFamily="34" charset="0"/>
                  <a:buChar char="•"/>
                </a:pPr>
                <a:r>
                  <a:rPr lang="en-US" b="0" i="0" dirty="0">
                    <a:solidFill>
                      <a:srgbClr val="D1D5DB"/>
                    </a:solidFill>
                    <a:effectLst/>
                    <a:latin typeface="Söhne"/>
                  </a:rPr>
                  <a:t>plotting the </a:t>
                </a:r>
                <a:r>
                  <a:rPr lang="en-US" b="1" i="0" dirty="0">
                    <a:solidFill>
                      <a:srgbClr val="D1D5DB"/>
                    </a:solidFill>
                    <a:effectLst/>
                    <a:latin typeface="Söhne"/>
                  </a:rPr>
                  <a:t>recall </a:t>
                </a:r>
                <a:r>
                  <a:rPr lang="en-US" b="0" i="0" dirty="0">
                    <a:solidFill>
                      <a:srgbClr val="D1D5DB"/>
                    </a:solidFill>
                    <a:effectLst/>
                    <a:latin typeface="Söhne"/>
                  </a:rPr>
                  <a:t>(aka TPR) against the false positive rate (</a:t>
                </a:r>
                <a:r>
                  <a:rPr lang="en-US" b="1" i="0" dirty="0">
                    <a:solidFill>
                      <a:srgbClr val="D1D5DB"/>
                    </a:solidFill>
                    <a:effectLst/>
                    <a:latin typeface="Söhne"/>
                  </a:rPr>
                  <a:t>FPR</a:t>
                </a:r>
                <a:r>
                  <a:rPr lang="en-US" b="0" i="0" dirty="0">
                    <a:solidFill>
                      <a:srgbClr val="D1D5DB"/>
                    </a:solidFill>
                    <a:effectLst/>
                    <a:latin typeface="Söhne"/>
                  </a:rPr>
                  <a:t>)</a:t>
                </a:r>
              </a:p>
              <a:p>
                <a:pPr marL="1085850" lvl="2" indent="-171450">
                  <a:buFont typeface="Arial" panose="020B0604020202020204" pitchFamily="34" charset="0"/>
                  <a:buChar char="•"/>
                </a:pPr>
                <a:r>
                  <a:rPr lang="en-US" b="0" i="0" dirty="0" err="1">
                    <a:solidFill>
                      <a:srgbClr val="D1D5DB"/>
                    </a:solidFill>
                    <a:effectLst/>
                    <a:latin typeface="Söhne"/>
                  </a:rPr>
                  <a:t>yaxis</a:t>
                </a:r>
                <a:r>
                  <a:rPr lang="en-US" b="0" i="0" dirty="0">
                    <a:solidFill>
                      <a:srgbClr val="D1D5DB"/>
                    </a:solidFill>
                    <a:effectLst/>
                    <a:latin typeface="Söhne"/>
                  </a:rPr>
                  <a:t>: </a:t>
                </a:r>
                <a14:m>
                  <m:oMath xmlns:m="http://schemas.openxmlformats.org/officeDocument/2006/math">
                    <m:r>
                      <m:rPr>
                        <m:nor/>
                      </m:rPr>
                      <a:rPr lang="en-US" b="0" i="0" dirty="0" smtClean="0">
                        <a:solidFill>
                          <a:srgbClr val="D1D5DB"/>
                        </a:solidFill>
                        <a:effectLst/>
                        <a:latin typeface="Söhne"/>
                      </a:rPr>
                      <m:t>Recall</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True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Positive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Rate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Sensitivity</m:t>
                    </m:r>
                    <m:r>
                      <m:rPr>
                        <m:nor/>
                      </m:rPr>
                      <a:rPr lang="en-US" b="0" i="0" dirty="0" smtClean="0">
                        <a:solidFill>
                          <a:srgbClr val="D1D5DB"/>
                        </a:solidFill>
                        <a:effectLst/>
                        <a:latin typeface="Söhne"/>
                      </a:rPr>
                      <m:t>): </m:t>
                    </m:r>
                  </m:oMath>
                </a14:m>
                <a:r>
                  <a:rPr lang="en-US" b="0" i="0" dirty="0">
                    <a:solidFill>
                      <a:srgbClr val="4C525B"/>
                    </a:solidFill>
                    <a:effectLst/>
                    <a:latin typeface="circular-book"/>
                  </a:rPr>
                  <a:t>(TP/(TP + FN))</a:t>
                </a:r>
                <a:endParaRPr lang="en-US" b="0" i="0" dirty="0">
                  <a:solidFill>
                    <a:srgbClr val="D1D5DB"/>
                  </a:solidFill>
                  <a:effectLst/>
                  <a:latin typeface="Söhne"/>
                </a:endParaRPr>
              </a:p>
              <a:p>
                <a:pPr marL="1085850" lvl="2" indent="-171450">
                  <a:buFont typeface="Arial" panose="020B0604020202020204" pitchFamily="34" charset="0"/>
                  <a:buChar char="•"/>
                </a:pPr>
                <a:r>
                  <a:rPr lang="en-US" b="0" i="0" dirty="0" err="1">
                    <a:solidFill>
                      <a:srgbClr val="D1D5DB"/>
                    </a:solidFill>
                    <a:effectLst/>
                    <a:latin typeface="Söhne"/>
                  </a:rPr>
                  <a:t>xaxis</a:t>
                </a:r>
                <a:r>
                  <a:rPr lang="en-US" b="0" i="0" dirty="0">
                    <a:solidFill>
                      <a:srgbClr val="D1D5DB"/>
                    </a:solidFill>
                    <a:effectLst/>
                    <a:latin typeface="Söhne"/>
                  </a:rPr>
                  <a:t>: FPR: </a:t>
                </a:r>
                <a:r>
                  <a:rPr lang="en-US" b="0" i="0" dirty="0">
                    <a:solidFill>
                      <a:srgbClr val="4C525B"/>
                    </a:solidFill>
                    <a:effectLst/>
                    <a:latin typeface="circular-book"/>
                  </a:rPr>
                  <a:t> (FP/(TN + FP)).</a:t>
                </a:r>
                <a:endParaRPr lang="en-US" b="0" i="0" dirty="0">
                  <a:solidFill>
                    <a:srgbClr val="D1D5DB"/>
                  </a:solidFill>
                  <a:effectLst/>
                  <a:latin typeface="Söhne"/>
                </a:endParaRPr>
              </a:p>
              <a:p>
                <a:pPr marL="628650" lvl="1" indent="-171450">
                  <a:buFont typeface="Arial" panose="020B0604020202020204" pitchFamily="34" charset="0"/>
                  <a:buChar char="•"/>
                </a:pPr>
                <a:r>
                  <a:rPr lang="en-US" b="0" i="0" dirty="0">
                    <a:solidFill>
                      <a:srgbClr val="D1D5DB"/>
                    </a:solidFill>
                    <a:effectLst/>
                    <a:latin typeface="Söhne"/>
                  </a:rPr>
                  <a:t>Area under curve (AUC) is used to dictate performance</a:t>
                </a:r>
              </a:p>
              <a:p>
                <a:pPr marL="1085850" lvl="2" indent="-171450">
                  <a:buFont typeface="Arial" panose="020B0604020202020204" pitchFamily="34" charset="0"/>
                  <a:buChar char="•"/>
                </a:pPr>
                <a:r>
                  <a:rPr lang="en-US" b="0" i="0" dirty="0">
                    <a:solidFill>
                      <a:srgbClr val="4C525B"/>
                    </a:solidFill>
                    <a:effectLst/>
                    <a:latin typeface="circular-book"/>
                  </a:rPr>
                  <a:t>Closer to the top-left -&gt; better performance</a:t>
                </a:r>
              </a:p>
              <a:p>
                <a:pPr marL="171450" lvl="0" indent="-171450">
                  <a:buFont typeface="Arial" panose="020B0604020202020204" pitchFamily="34" charset="0"/>
                  <a:buChar char="•"/>
                </a:pPr>
                <a:r>
                  <a:rPr lang="en-US" b="0" i="0" dirty="0">
                    <a:solidFill>
                      <a:srgbClr val="4C525B"/>
                    </a:solidFill>
                    <a:effectLst/>
                    <a:latin typeface="circular-book"/>
                  </a:rPr>
                  <a:t>PRC</a:t>
                </a:r>
              </a:p>
              <a:p>
                <a:pPr marL="628650" lvl="1" indent="-171450">
                  <a:buFont typeface="Arial" panose="020B0604020202020204" pitchFamily="34" charset="0"/>
                  <a:buChar char="•"/>
                </a:pPr>
                <a:r>
                  <a:rPr lang="en-US" b="0" i="0" dirty="0">
                    <a:solidFill>
                      <a:srgbClr val="292929"/>
                    </a:solidFill>
                    <a:effectLst/>
                    <a:latin typeface="source-serif-pro"/>
                  </a:rPr>
                  <a:t>Useful for heavily imbalances classes like ours</a:t>
                </a:r>
              </a:p>
              <a:p>
                <a:pPr marL="628650" lvl="1" indent="-171450">
                  <a:buFont typeface="Arial" panose="020B0604020202020204" pitchFamily="34" charset="0"/>
                  <a:buChar char="•"/>
                </a:pPr>
                <a:r>
                  <a:rPr lang="en-US" b="0" i="0" dirty="0">
                    <a:solidFill>
                      <a:srgbClr val="D1D5DB"/>
                    </a:solidFill>
                    <a:effectLst/>
                    <a:latin typeface="Söhne"/>
                  </a:rPr>
                  <a:t>How well a model can identify positive samples while minimizing false positives</a:t>
                </a:r>
                <a:endParaRPr lang="en-US" b="0" i="0" dirty="0">
                  <a:solidFill>
                    <a:srgbClr val="292929"/>
                  </a:solidFill>
                  <a:effectLst/>
                  <a:latin typeface="source-serif-pro"/>
                </a:endParaRPr>
              </a:p>
              <a:p>
                <a:pPr marL="628650" lvl="1" indent="-171450">
                  <a:buFont typeface="Arial" panose="020B0604020202020204" pitchFamily="34" charset="0"/>
                  <a:buChar char="•"/>
                </a:pPr>
                <a:r>
                  <a:rPr lang="en-US" b="0" i="0" dirty="0">
                    <a:solidFill>
                      <a:srgbClr val="292929"/>
                    </a:solidFill>
                    <a:effectLst/>
                    <a:latin typeface="source-serif-pro"/>
                  </a:rPr>
                  <a:t>plotting the </a:t>
                </a:r>
                <a:r>
                  <a:rPr lang="en-US" b="1" i="0" dirty="0">
                    <a:solidFill>
                      <a:srgbClr val="292929"/>
                    </a:solidFill>
                    <a:effectLst/>
                    <a:latin typeface="source-serif-pro"/>
                  </a:rPr>
                  <a:t>precision </a:t>
                </a:r>
                <a:r>
                  <a:rPr lang="en-US" b="0" i="0" dirty="0">
                    <a:solidFill>
                      <a:srgbClr val="292929"/>
                    </a:solidFill>
                    <a:effectLst/>
                    <a:latin typeface="source-serif-pro"/>
                  </a:rPr>
                  <a:t>against the </a:t>
                </a:r>
                <a:r>
                  <a:rPr lang="en-US" b="1" i="0" dirty="0">
                    <a:solidFill>
                      <a:srgbClr val="292929"/>
                    </a:solidFill>
                    <a:effectLst/>
                    <a:latin typeface="source-serif-pro"/>
                  </a:rPr>
                  <a:t>recall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Precision (Positive Predicted Value): </a:t>
                </a:r>
                <a:r>
                  <a:rPr lang="en-US" b="0" i="0" dirty="0">
                    <a:solidFill>
                      <a:srgbClr val="4C525B"/>
                    </a:solidFill>
                    <a:effectLst/>
                    <a:latin typeface="circular-book"/>
                  </a:rPr>
                  <a:t>(TP/(TP + FP))</a:t>
                </a:r>
                <a:endParaRPr lang="en-US" b="0" i="0" dirty="0">
                  <a:solidFill>
                    <a:srgbClr val="D1D5DB"/>
                  </a:solidFill>
                  <a:effectLst/>
                  <a:latin typeface="Söhne"/>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m:rPr>
                        <m:nor/>
                      </m:rPr>
                      <a:rPr lang="en-US" b="0" i="0" dirty="0" smtClean="0">
                        <a:solidFill>
                          <a:srgbClr val="D1D5DB"/>
                        </a:solidFill>
                        <a:effectLst/>
                        <a:latin typeface="Söhne"/>
                      </a:rPr>
                      <m:t>Recall</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True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Positive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Rate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Sensitivity</m:t>
                    </m:r>
                    <m:r>
                      <m:rPr>
                        <m:nor/>
                      </m:rPr>
                      <a:rPr lang="en-US" b="0" i="0" dirty="0" smtClean="0">
                        <a:solidFill>
                          <a:srgbClr val="D1D5DB"/>
                        </a:solidFill>
                        <a:effectLst/>
                        <a:latin typeface="Söhne"/>
                      </a:rPr>
                      <m:t>): </m:t>
                    </m:r>
                    <m:r>
                      <m:rPr>
                        <m:nor/>
                      </m:rPr>
                      <a:rPr lang="en-US" b="0" i="0" dirty="0" smtClean="0">
                        <a:solidFill>
                          <a:srgbClr val="4C525B"/>
                        </a:solidFill>
                        <a:effectLst/>
                        <a:latin typeface="circular-book"/>
                      </a:rPr>
                      <m:t>(</m:t>
                    </m:r>
                    <m:r>
                      <m:rPr>
                        <m:nor/>
                      </m:rPr>
                      <a:rPr lang="en-US" b="0" i="0" dirty="0" smtClean="0">
                        <a:solidFill>
                          <a:srgbClr val="4C525B"/>
                        </a:solidFill>
                        <a:effectLst/>
                        <a:latin typeface="circular-book"/>
                      </a:rPr>
                      <m:t>TP</m:t>
                    </m:r>
                    <m:r>
                      <m:rPr>
                        <m:nor/>
                      </m:rPr>
                      <a:rPr lang="en-US" b="0" i="0" dirty="0" smtClean="0">
                        <a:solidFill>
                          <a:srgbClr val="4C525B"/>
                        </a:solidFill>
                        <a:effectLst/>
                        <a:latin typeface="circular-book"/>
                      </a:rPr>
                      <m:t>/(</m:t>
                    </m:r>
                    <m:r>
                      <m:rPr>
                        <m:nor/>
                      </m:rPr>
                      <a:rPr lang="en-US" b="0" i="0" dirty="0" smtClean="0">
                        <a:solidFill>
                          <a:srgbClr val="4C525B"/>
                        </a:solidFill>
                        <a:effectLst/>
                        <a:latin typeface="circular-book"/>
                      </a:rPr>
                      <m:t>TP</m:t>
                    </m:r>
                    <m:r>
                      <m:rPr>
                        <m:nor/>
                      </m:rPr>
                      <a:rPr lang="en-US" b="0" i="0" dirty="0" smtClean="0">
                        <a:solidFill>
                          <a:srgbClr val="4C525B"/>
                        </a:solidFill>
                        <a:effectLst/>
                        <a:latin typeface="circular-book"/>
                      </a:rPr>
                      <m:t> + </m:t>
                    </m:r>
                    <m:r>
                      <m:rPr>
                        <m:nor/>
                      </m:rPr>
                      <a:rPr lang="en-US" b="0" i="0" dirty="0" smtClean="0">
                        <a:solidFill>
                          <a:srgbClr val="4C525B"/>
                        </a:solidFill>
                        <a:effectLst/>
                        <a:latin typeface="circular-book"/>
                      </a:rPr>
                      <m:t>FN</m:t>
                    </m:r>
                    <m:r>
                      <m:rPr>
                        <m:nor/>
                      </m:rPr>
                      <a:rPr lang="en-US" b="0" i="0" dirty="0" smtClean="0">
                        <a:solidFill>
                          <a:srgbClr val="4C525B"/>
                        </a:solidFill>
                        <a:effectLst/>
                        <a:latin typeface="circular-book"/>
                      </a:rPr>
                      <m:t>))</m:t>
                    </m:r>
                  </m:oMath>
                </a14:m>
                <a:endParaRPr lang="en-US" b="0" i="0" dirty="0">
                  <a:solidFill>
                    <a:srgbClr val="D1D5DB"/>
                  </a:solidFill>
                  <a:effectLst/>
                  <a:latin typeface="Söhne"/>
                </a:endParaRPr>
              </a:p>
              <a:p>
                <a:pPr marL="628650" lvl="1" indent="-171450">
                  <a:buFont typeface="Arial" panose="020B0604020202020204" pitchFamily="34" charset="0"/>
                  <a:buChar char="•"/>
                </a:pPr>
                <a:r>
                  <a:rPr lang="en-US" b="0" i="0" dirty="0">
                    <a:solidFill>
                      <a:srgbClr val="4C525B"/>
                    </a:solidFill>
                    <a:effectLst/>
                    <a:latin typeface="circular-book"/>
                  </a:rPr>
                  <a:t>Closer to the top-right -&gt; better performance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D1D5DB"/>
                  </a:solidFill>
                  <a:effectLst/>
                  <a:latin typeface="Söhne"/>
                </a:endParaRPr>
              </a:p>
              <a:p>
                <a:r>
                  <a:rPr lang="en-US" b="0" i="0" dirty="0">
                    <a:solidFill>
                      <a:srgbClr val="D1D5DB"/>
                    </a:solidFill>
                    <a:effectLst/>
                    <a:latin typeface="Söhne"/>
                  </a:rPr>
                  <a:t>while all models have relatively high precision and recall scores, NB model is the best performer based on accuracy score, </a:t>
                </a:r>
              </a:p>
              <a:p>
                <a:endParaRPr lang="en-US" b="0" i="0" dirty="0">
                  <a:solidFill>
                    <a:srgbClr val="D1D5DB"/>
                  </a:solidFill>
                  <a:effectLst/>
                  <a:latin typeface="Söhne"/>
                </a:endParaRPr>
              </a:p>
              <a:p>
                <a:pPr marL="171450" indent="-171450" algn="l">
                  <a:buFont typeface="Arial" panose="020B0604020202020204" pitchFamily="34" charset="0"/>
                  <a:buChar char="•"/>
                </a:pPr>
                <a:r>
                  <a:rPr lang="en-US" b="0" i="0" dirty="0">
                    <a:solidFill>
                      <a:srgbClr val="D1D5DB"/>
                    </a:solidFill>
                    <a:effectLst/>
                    <a:latin typeface="Söhne"/>
                  </a:rPr>
                  <a:t>NB model outperformed all other models with an accuracy score of 0.985642, precision of 0.9856, recall of 0.9856 and F1-score of 0.9856.</a:t>
                </a:r>
              </a:p>
              <a:p>
                <a:pPr marL="171450" lvl="0" indent="-171450" algn="l">
                  <a:buFont typeface="Arial" panose="020B0604020202020204" pitchFamily="34" charset="0"/>
                  <a:buChar char="•"/>
                </a:pPr>
                <a:r>
                  <a:rPr lang="en-US" b="0" i="0" dirty="0">
                    <a:solidFill>
                      <a:srgbClr val="D1D5DB"/>
                    </a:solidFill>
                    <a:effectLst/>
                    <a:latin typeface="Söhne"/>
                  </a:rPr>
                  <a:t>DT models performed relatively well with an accuracy score ranging between 0.975592 and 0.979899. </a:t>
                </a:r>
              </a:p>
              <a:p>
                <a:pPr marL="171450" lvl="0" indent="-171450" algn="l">
                  <a:buFont typeface="Arial" panose="020B0604020202020204" pitchFamily="34" charset="0"/>
                  <a:buChar char="•"/>
                </a:pPr>
                <a:r>
                  <a:rPr lang="en-US" b="0" i="0" dirty="0">
                    <a:solidFill>
                      <a:srgbClr val="D1D5DB"/>
                    </a:solidFill>
                    <a:effectLst/>
                    <a:latin typeface="Söhne"/>
                  </a:rPr>
                  <a:t>RF model performed even better with an accuracy score of 0.979899. </a:t>
                </a:r>
              </a:p>
              <a:p>
                <a:pPr marL="628650" lvl="1" indent="-171450" algn="l">
                  <a:buFont typeface="Arial" panose="020B0604020202020204" pitchFamily="34" charset="0"/>
                  <a:buChar char="•"/>
                </a:pPr>
                <a:r>
                  <a:rPr lang="en-US" b="0" i="0" dirty="0">
                    <a:solidFill>
                      <a:srgbClr val="D1D5DB"/>
                    </a:solidFill>
                    <a:effectLst/>
                    <a:latin typeface="Söhne"/>
                  </a:rPr>
                  <a:t>tree-based models are a good option for text-based classification </a:t>
                </a:r>
              </a:p>
              <a:p>
                <a:pPr marL="171450" lvl="0" indent="-171450" algn="l">
                  <a:buFont typeface="Arial" panose="020B0604020202020204" pitchFamily="34" charset="0"/>
                  <a:buChar char="•"/>
                </a:pPr>
                <a:r>
                  <a:rPr lang="en-US" b="0" i="0" dirty="0">
                    <a:solidFill>
                      <a:srgbClr val="D1D5DB"/>
                    </a:solidFill>
                    <a:effectLst/>
                    <a:latin typeface="Söhne"/>
                  </a:rPr>
                  <a:t>The KNN model with square root performed the worse with an accuracy score of 0.866475.</a:t>
                </a:r>
              </a:p>
              <a:p>
                <a:pPr marL="628650" lvl="1" indent="-171450" algn="l">
                  <a:buFont typeface="Arial" panose="020B0604020202020204" pitchFamily="34" charset="0"/>
                  <a:buChar char="•"/>
                </a:pPr>
                <a:r>
                  <a:rPr lang="en-US" b="0" i="0" dirty="0">
                    <a:solidFill>
                      <a:srgbClr val="D1D5DB"/>
                    </a:solidFill>
                    <a:effectLst/>
                    <a:latin typeface="Söhne"/>
                  </a:rPr>
                  <a:t>After further investigation to find the best value of K, we were able to improve slightly but KNN algorithms just aren’t the best fit for text classification</a:t>
                </a:r>
              </a:p>
              <a:p>
                <a:pPr marL="171450" lvl="0" indent="-171450">
                  <a:buFont typeface="Arial" panose="020B0604020202020204" pitchFamily="34" charset="0"/>
                  <a:buChar char="•"/>
                </a:pPr>
                <a:endParaRPr lang="en-US" dirty="0"/>
              </a:p>
              <a:p>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ROC:</a:t>
                </a:r>
              </a:p>
              <a:p>
                <a:pPr marL="628650" lvl="1" indent="-171450">
                  <a:buFont typeface="Arial" panose="020B0604020202020204" pitchFamily="34" charset="0"/>
                  <a:buChar char="•"/>
                </a:pPr>
                <a:r>
                  <a:rPr lang="en-US" b="0" i="0" dirty="0">
                    <a:solidFill>
                      <a:srgbClr val="D1D5DB"/>
                    </a:solidFill>
                    <a:effectLst/>
                    <a:latin typeface="Söhne"/>
                  </a:rPr>
                  <a:t>How well can a classifier distinguish between two classes</a:t>
                </a:r>
              </a:p>
              <a:p>
                <a:pPr marL="628650" lvl="1" indent="-171450">
                  <a:buFont typeface="Arial" panose="020B0604020202020204" pitchFamily="34" charset="0"/>
                  <a:buChar char="•"/>
                </a:pPr>
                <a:r>
                  <a:rPr lang="en-US" b="0" i="0" dirty="0">
                    <a:solidFill>
                      <a:srgbClr val="D1D5DB"/>
                    </a:solidFill>
                    <a:effectLst/>
                    <a:latin typeface="Söhne"/>
                  </a:rPr>
                  <a:t>plotting the </a:t>
                </a:r>
                <a:r>
                  <a:rPr lang="en-US" b="1" i="0" dirty="0">
                    <a:solidFill>
                      <a:srgbClr val="D1D5DB"/>
                    </a:solidFill>
                    <a:effectLst/>
                    <a:latin typeface="Söhne"/>
                  </a:rPr>
                  <a:t>recall </a:t>
                </a:r>
                <a:r>
                  <a:rPr lang="en-US" b="0" i="0" dirty="0">
                    <a:solidFill>
                      <a:srgbClr val="D1D5DB"/>
                    </a:solidFill>
                    <a:effectLst/>
                    <a:latin typeface="Söhne"/>
                  </a:rPr>
                  <a:t>(aka TPR) against the false positive rate (</a:t>
                </a:r>
                <a:r>
                  <a:rPr lang="en-US" b="1" i="0" dirty="0">
                    <a:solidFill>
                      <a:srgbClr val="D1D5DB"/>
                    </a:solidFill>
                    <a:effectLst/>
                    <a:latin typeface="Söhne"/>
                  </a:rPr>
                  <a:t>FPR</a:t>
                </a:r>
                <a:r>
                  <a:rPr lang="en-US" b="0" i="0" dirty="0">
                    <a:solidFill>
                      <a:srgbClr val="D1D5DB"/>
                    </a:solidFill>
                    <a:effectLst/>
                    <a:latin typeface="Söhne"/>
                  </a:rPr>
                  <a:t>)</a:t>
                </a:r>
              </a:p>
              <a:p>
                <a:pPr marL="1085850" lvl="2" indent="-171450">
                  <a:buFont typeface="Arial" panose="020B0604020202020204" pitchFamily="34" charset="0"/>
                  <a:buChar char="•"/>
                </a:pPr>
                <a:r>
                  <a:rPr lang="en-US" b="0" i="0" dirty="0" err="1">
                    <a:solidFill>
                      <a:srgbClr val="D1D5DB"/>
                    </a:solidFill>
                    <a:effectLst/>
                    <a:latin typeface="Söhne"/>
                  </a:rPr>
                  <a:t>yaxis</a:t>
                </a:r>
                <a:r>
                  <a:rPr lang="en-US" b="0" i="0" dirty="0">
                    <a:solidFill>
                      <a:srgbClr val="D1D5DB"/>
                    </a:solidFill>
                    <a:effectLst/>
                    <a:latin typeface="Söhne"/>
                  </a:rPr>
                  <a:t>: </a:t>
                </a:r>
                <a:r>
                  <a:rPr lang="en-US" b="0" i="0" dirty="0">
                    <a:solidFill>
                      <a:srgbClr val="D1D5DB"/>
                    </a:solidFill>
                    <a:effectLst/>
                    <a:latin typeface="Cambria Math" panose="02040503050406030204" pitchFamily="18" charset="0"/>
                  </a:rPr>
                  <a:t>"Recall (True Positive Rate/ Sensitivity): </a:t>
                </a:r>
                <a:r>
                  <a:rPr lang="en-US" b="0" i="0" dirty="0">
                    <a:solidFill>
                      <a:srgbClr val="D1D5DB"/>
                    </a:solidFill>
                    <a:effectLst/>
                    <a:latin typeface="Söhne"/>
                  </a:rPr>
                  <a:t>"</a:t>
                </a:r>
                <a:r>
                  <a:rPr lang="en-US" b="0" i="0" dirty="0">
                    <a:solidFill>
                      <a:srgbClr val="4C525B"/>
                    </a:solidFill>
                    <a:effectLst/>
                    <a:latin typeface="circular-book"/>
                  </a:rPr>
                  <a:t>(TP/(TP + FN))</a:t>
                </a:r>
                <a:endParaRPr lang="en-US" b="0" i="0" dirty="0">
                  <a:solidFill>
                    <a:srgbClr val="D1D5DB"/>
                  </a:solidFill>
                  <a:effectLst/>
                  <a:latin typeface="Söhne"/>
                </a:endParaRPr>
              </a:p>
              <a:p>
                <a:pPr marL="1085850" lvl="2" indent="-171450">
                  <a:buFont typeface="Arial" panose="020B0604020202020204" pitchFamily="34" charset="0"/>
                  <a:buChar char="•"/>
                </a:pPr>
                <a:r>
                  <a:rPr lang="en-US" b="0" i="0" dirty="0" err="1">
                    <a:solidFill>
                      <a:srgbClr val="D1D5DB"/>
                    </a:solidFill>
                    <a:effectLst/>
                    <a:latin typeface="Söhne"/>
                  </a:rPr>
                  <a:t>xaxis</a:t>
                </a:r>
                <a:r>
                  <a:rPr lang="en-US" b="0" i="0" dirty="0">
                    <a:solidFill>
                      <a:srgbClr val="D1D5DB"/>
                    </a:solidFill>
                    <a:effectLst/>
                    <a:latin typeface="Söhne"/>
                  </a:rPr>
                  <a:t>: FPR: </a:t>
                </a:r>
                <a:r>
                  <a:rPr lang="en-US" b="0" i="0" dirty="0">
                    <a:solidFill>
                      <a:srgbClr val="4C525B"/>
                    </a:solidFill>
                    <a:effectLst/>
                    <a:latin typeface="circular-book"/>
                  </a:rPr>
                  <a:t> (FP/(TN + FP)).</a:t>
                </a:r>
                <a:endParaRPr lang="en-US" b="0" i="0" dirty="0">
                  <a:solidFill>
                    <a:srgbClr val="D1D5DB"/>
                  </a:solidFill>
                  <a:effectLst/>
                  <a:latin typeface="Söhne"/>
                </a:endParaRPr>
              </a:p>
              <a:p>
                <a:pPr marL="628650" lvl="1" indent="-171450">
                  <a:buFont typeface="Arial" panose="020B0604020202020204" pitchFamily="34" charset="0"/>
                  <a:buChar char="•"/>
                </a:pPr>
                <a:r>
                  <a:rPr lang="en-US" b="0" i="0" dirty="0">
                    <a:solidFill>
                      <a:srgbClr val="D1D5DB"/>
                    </a:solidFill>
                    <a:effectLst/>
                    <a:latin typeface="Söhne"/>
                  </a:rPr>
                  <a:t>Area under curve (AUC) is used to dictate performance</a:t>
                </a:r>
              </a:p>
              <a:p>
                <a:pPr marL="1085850" lvl="2" indent="-171450">
                  <a:buFont typeface="Arial" panose="020B0604020202020204" pitchFamily="34" charset="0"/>
                  <a:buChar char="•"/>
                </a:pPr>
                <a:r>
                  <a:rPr lang="en-US" b="0" i="0" dirty="0">
                    <a:solidFill>
                      <a:srgbClr val="4C525B"/>
                    </a:solidFill>
                    <a:effectLst/>
                    <a:latin typeface="circular-book"/>
                  </a:rPr>
                  <a:t>Closer to the top-left -&gt; better performance</a:t>
                </a:r>
              </a:p>
              <a:p>
                <a:pPr marL="171450" lvl="0" indent="-171450">
                  <a:buFont typeface="Arial" panose="020B0604020202020204" pitchFamily="34" charset="0"/>
                  <a:buChar char="•"/>
                </a:pPr>
                <a:r>
                  <a:rPr lang="en-US" b="0" i="0" dirty="0">
                    <a:solidFill>
                      <a:srgbClr val="4C525B"/>
                    </a:solidFill>
                    <a:effectLst/>
                    <a:latin typeface="circular-book"/>
                  </a:rPr>
                  <a:t>PRC</a:t>
                </a:r>
              </a:p>
              <a:p>
                <a:pPr marL="628650" lvl="1" indent="-171450">
                  <a:buFont typeface="Arial" panose="020B0604020202020204" pitchFamily="34" charset="0"/>
                  <a:buChar char="•"/>
                </a:pPr>
                <a:r>
                  <a:rPr lang="en-US" b="0" i="0" dirty="0">
                    <a:solidFill>
                      <a:srgbClr val="292929"/>
                    </a:solidFill>
                    <a:effectLst/>
                    <a:latin typeface="source-serif-pro"/>
                  </a:rPr>
                  <a:t>Useful for heavily imbalances classes like ours</a:t>
                </a:r>
              </a:p>
              <a:p>
                <a:pPr marL="628650" lvl="1" indent="-171450">
                  <a:buFont typeface="Arial" panose="020B0604020202020204" pitchFamily="34" charset="0"/>
                  <a:buChar char="•"/>
                </a:pPr>
                <a:r>
                  <a:rPr lang="en-US" b="0" i="0" dirty="0">
                    <a:solidFill>
                      <a:srgbClr val="D1D5DB"/>
                    </a:solidFill>
                    <a:effectLst/>
                    <a:latin typeface="Söhne"/>
                  </a:rPr>
                  <a:t>How well a model can identify positive samples while minimizing false positives</a:t>
                </a:r>
                <a:endParaRPr lang="en-US" b="0" i="0" dirty="0">
                  <a:solidFill>
                    <a:srgbClr val="292929"/>
                  </a:solidFill>
                  <a:effectLst/>
                  <a:latin typeface="source-serif-pro"/>
                </a:endParaRPr>
              </a:p>
              <a:p>
                <a:pPr marL="628650" lvl="1" indent="-171450">
                  <a:buFont typeface="Arial" panose="020B0604020202020204" pitchFamily="34" charset="0"/>
                  <a:buChar char="•"/>
                </a:pPr>
                <a:r>
                  <a:rPr lang="en-US" b="0" i="0" dirty="0">
                    <a:solidFill>
                      <a:srgbClr val="292929"/>
                    </a:solidFill>
                    <a:effectLst/>
                    <a:latin typeface="source-serif-pro"/>
                  </a:rPr>
                  <a:t>plotting the </a:t>
                </a:r>
                <a:r>
                  <a:rPr lang="en-US" b="1" i="0" dirty="0">
                    <a:solidFill>
                      <a:srgbClr val="292929"/>
                    </a:solidFill>
                    <a:effectLst/>
                    <a:latin typeface="source-serif-pro"/>
                  </a:rPr>
                  <a:t>precision </a:t>
                </a:r>
                <a:r>
                  <a:rPr lang="en-US" b="0" i="0" dirty="0">
                    <a:solidFill>
                      <a:srgbClr val="292929"/>
                    </a:solidFill>
                    <a:effectLst/>
                    <a:latin typeface="source-serif-pro"/>
                  </a:rPr>
                  <a:t>against the </a:t>
                </a:r>
                <a:r>
                  <a:rPr lang="en-US" b="1" i="0" dirty="0">
                    <a:solidFill>
                      <a:srgbClr val="292929"/>
                    </a:solidFill>
                    <a:effectLst/>
                    <a:latin typeface="source-serif-pro"/>
                  </a:rPr>
                  <a:t>recall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Precision (Positive Predicted Value): </a:t>
                </a:r>
                <a:r>
                  <a:rPr lang="en-US" b="0" i="0" dirty="0">
                    <a:solidFill>
                      <a:srgbClr val="4C525B"/>
                    </a:solidFill>
                    <a:effectLst/>
                    <a:latin typeface="circular-book"/>
                  </a:rPr>
                  <a:t>(TP/(TP + FP))</a:t>
                </a:r>
                <a:endParaRPr lang="en-US" b="0" i="0" dirty="0">
                  <a:solidFill>
                    <a:srgbClr val="D1D5DB"/>
                  </a:solidFill>
                  <a:effectLst/>
                  <a:latin typeface="Söhne"/>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Cambria Math" panose="02040503050406030204" pitchFamily="18" charset="0"/>
                  </a:rPr>
                  <a:t>"Recall (True Positive Rate/ Sensitivity): </a:t>
                </a:r>
                <a:r>
                  <a:rPr lang="en-US" b="0" i="0" dirty="0">
                    <a:solidFill>
                      <a:srgbClr val="4C525B"/>
                    </a:solidFill>
                    <a:effectLst/>
                    <a:latin typeface="Cambria Math" panose="02040503050406030204" pitchFamily="18" charset="0"/>
                  </a:rPr>
                  <a:t>(TP/(TP + FN))</a:t>
                </a:r>
                <a:r>
                  <a:rPr lang="en-US" b="0" i="0" dirty="0">
                    <a:solidFill>
                      <a:srgbClr val="4C525B"/>
                    </a:solidFill>
                    <a:effectLst/>
                    <a:latin typeface="circular-book"/>
                  </a:rPr>
                  <a:t>"</a:t>
                </a:r>
                <a:endParaRPr lang="en-US" b="0" i="0" dirty="0">
                  <a:solidFill>
                    <a:srgbClr val="D1D5DB"/>
                  </a:solidFill>
                  <a:effectLst/>
                  <a:latin typeface="Söhne"/>
                </a:endParaRPr>
              </a:p>
              <a:p>
                <a:pPr marL="628650" lvl="1" indent="-171450">
                  <a:buFont typeface="Arial" panose="020B0604020202020204" pitchFamily="34" charset="0"/>
                  <a:buChar char="•"/>
                </a:pPr>
                <a:r>
                  <a:rPr lang="en-US" b="0" i="0" dirty="0">
                    <a:solidFill>
                      <a:srgbClr val="4C525B"/>
                    </a:solidFill>
                    <a:effectLst/>
                    <a:latin typeface="circular-book"/>
                  </a:rPr>
                  <a:t>Closer to the top-right -&gt; better performance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D1D5DB"/>
                  </a:solidFill>
                  <a:effectLst/>
                  <a:latin typeface="Söhne"/>
                </a:endParaRPr>
              </a:p>
              <a:p>
                <a:r>
                  <a:rPr lang="en-US" b="0" i="0" dirty="0">
                    <a:solidFill>
                      <a:srgbClr val="D1D5DB"/>
                    </a:solidFill>
                    <a:effectLst/>
                    <a:latin typeface="Söhne"/>
                  </a:rPr>
                  <a:t>while all models have relatively high precision and recall scores, NB model is the best performer based on accuracy score, </a:t>
                </a:r>
              </a:p>
              <a:p>
                <a:endParaRPr lang="en-US" b="0" i="0" dirty="0">
                  <a:solidFill>
                    <a:srgbClr val="D1D5DB"/>
                  </a:solidFill>
                  <a:effectLst/>
                  <a:latin typeface="Söhne"/>
                </a:endParaRPr>
              </a:p>
              <a:p>
                <a:pPr marL="171450" indent="-171450" algn="l">
                  <a:buFont typeface="Arial" panose="020B0604020202020204" pitchFamily="34" charset="0"/>
                  <a:buChar char="•"/>
                </a:pPr>
                <a:r>
                  <a:rPr lang="en-US" b="0" i="0" dirty="0">
                    <a:solidFill>
                      <a:srgbClr val="D1D5DB"/>
                    </a:solidFill>
                    <a:effectLst/>
                    <a:latin typeface="Söhne"/>
                  </a:rPr>
                  <a:t>NB model outperformed all other models with an accuracy score of 0.985642, precision of 0.9856, recall of 0.9856 and F1-score of 0.9856.</a:t>
                </a:r>
              </a:p>
              <a:p>
                <a:pPr marL="171450" lvl="0" indent="-171450" algn="l">
                  <a:buFont typeface="Arial" panose="020B0604020202020204" pitchFamily="34" charset="0"/>
                  <a:buChar char="•"/>
                </a:pPr>
                <a:r>
                  <a:rPr lang="en-US" b="0" i="0" dirty="0">
                    <a:solidFill>
                      <a:srgbClr val="D1D5DB"/>
                    </a:solidFill>
                    <a:effectLst/>
                    <a:latin typeface="Söhne"/>
                  </a:rPr>
                  <a:t>DT models performed relatively well with an accuracy score ranging between 0.975592 and 0.979899. </a:t>
                </a:r>
              </a:p>
              <a:p>
                <a:pPr marL="171450" lvl="0" indent="-171450" algn="l">
                  <a:buFont typeface="Arial" panose="020B0604020202020204" pitchFamily="34" charset="0"/>
                  <a:buChar char="•"/>
                </a:pPr>
                <a:r>
                  <a:rPr lang="en-US" b="0" i="0" dirty="0">
                    <a:solidFill>
                      <a:srgbClr val="D1D5DB"/>
                    </a:solidFill>
                    <a:effectLst/>
                    <a:latin typeface="Söhne"/>
                  </a:rPr>
                  <a:t>RF model performed even better with an accuracy score of 0.979899. </a:t>
                </a:r>
              </a:p>
              <a:p>
                <a:pPr marL="628650" lvl="1" indent="-171450" algn="l">
                  <a:buFont typeface="Arial" panose="020B0604020202020204" pitchFamily="34" charset="0"/>
                  <a:buChar char="•"/>
                </a:pPr>
                <a:r>
                  <a:rPr lang="en-US" b="0" i="0" dirty="0">
                    <a:solidFill>
                      <a:srgbClr val="D1D5DB"/>
                    </a:solidFill>
                    <a:effectLst/>
                    <a:latin typeface="Söhne"/>
                  </a:rPr>
                  <a:t>tree-based models are a good option for text-based classification </a:t>
                </a:r>
              </a:p>
              <a:p>
                <a:pPr marL="171450" lvl="0" indent="-171450" algn="l">
                  <a:buFont typeface="Arial" panose="020B0604020202020204" pitchFamily="34" charset="0"/>
                  <a:buChar char="•"/>
                </a:pPr>
                <a:r>
                  <a:rPr lang="en-US" b="0" i="0" dirty="0">
                    <a:solidFill>
                      <a:srgbClr val="D1D5DB"/>
                    </a:solidFill>
                    <a:effectLst/>
                    <a:latin typeface="Söhne"/>
                  </a:rPr>
                  <a:t>The KNN model with square root performed the worse with an accuracy score of 0.866475.</a:t>
                </a:r>
              </a:p>
              <a:p>
                <a:pPr marL="628650" lvl="1" indent="-171450" algn="l">
                  <a:buFont typeface="Arial" panose="020B0604020202020204" pitchFamily="34" charset="0"/>
                  <a:buChar char="•"/>
                </a:pPr>
                <a:r>
                  <a:rPr lang="en-US" b="0" i="0" dirty="0">
                    <a:solidFill>
                      <a:srgbClr val="D1D5DB"/>
                    </a:solidFill>
                    <a:effectLst/>
                    <a:latin typeface="Söhne"/>
                  </a:rPr>
                  <a:t>After further investigation to find the best value of K, we were able to improve slightly but KNN algorithms just aren’t the best fit for text classification</a:t>
                </a:r>
              </a:p>
              <a:p>
                <a:pPr marL="171450" lvl="0" indent="-171450">
                  <a:buFont typeface="Arial" panose="020B0604020202020204" pitchFamily="34" charset="0"/>
                  <a:buChar cha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9C645010-9AA0-4853-951E-DC3EB43B19AF}" type="slidenum">
              <a:rPr lang="en-US" smtClean="0"/>
              <a:t>23</a:t>
            </a:fld>
            <a:endParaRPr lang="en-US"/>
          </a:p>
        </p:txBody>
      </p:sp>
    </p:spTree>
    <p:extLst>
      <p:ext uri="{BB962C8B-B14F-4D97-AF65-F5344CB8AC3E}">
        <p14:creationId xmlns:p14="http://schemas.microsoft.com/office/powerpoint/2010/main" val="1501410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5</a:t>
            </a:fld>
            <a:endParaRPr lang="en-US"/>
          </a:p>
        </p:txBody>
      </p:sp>
    </p:spTree>
    <p:extLst>
      <p:ext uri="{BB962C8B-B14F-4D97-AF65-F5344CB8AC3E}">
        <p14:creationId xmlns:p14="http://schemas.microsoft.com/office/powerpoint/2010/main" val="2626765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3.In other words, instead of being given specific instructions for what to do with the data, machine learning algorithms are designed to learn from patterns in the data itself.</a:t>
            </a:r>
          </a:p>
        </p:txBody>
      </p:sp>
      <p:sp>
        <p:nvSpPr>
          <p:cNvPr id="4" name="Slide Number Placeholder 3"/>
          <p:cNvSpPr>
            <a:spLocks noGrp="1"/>
          </p:cNvSpPr>
          <p:nvPr>
            <p:ph type="sldNum" sz="quarter" idx="5"/>
          </p:nvPr>
        </p:nvSpPr>
        <p:spPr/>
        <p:txBody>
          <a:bodyPr/>
          <a:lstStyle/>
          <a:p>
            <a:fld id="{9C645010-9AA0-4853-951E-DC3EB43B19AF}" type="slidenum">
              <a:rPr lang="en-US" smtClean="0"/>
              <a:t>6</a:t>
            </a:fld>
            <a:endParaRPr lang="en-US"/>
          </a:p>
        </p:txBody>
      </p:sp>
    </p:spTree>
    <p:extLst>
      <p:ext uri="{BB962C8B-B14F-4D97-AF65-F5344CB8AC3E}">
        <p14:creationId xmlns:p14="http://schemas.microsoft.com/office/powerpoint/2010/main" val="1603439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ea typeface="Calibri" panose="020F0502020204030204" pitchFamily="34" charset="0"/>
              </a:rPr>
              <a:t>makes machine learning particularly versatile and ideal for the constantly evolving nature of Cyber Security.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ea typeface="Calibri" panose="020F0502020204030204" pitchFamily="34" charset="0"/>
              </a:rPr>
              <a:t>as they rely on pre-defined rule sets that can be easily exploited.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effectLst/>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7</a:t>
            </a:fld>
            <a:endParaRPr lang="en-US"/>
          </a:p>
        </p:txBody>
      </p:sp>
    </p:spTree>
    <p:extLst>
      <p:ext uri="{BB962C8B-B14F-4D97-AF65-F5344CB8AC3E}">
        <p14:creationId xmlns:p14="http://schemas.microsoft.com/office/powerpoint/2010/main" val="61318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have many malicious intentions, including illegally accessing confidential data such as passwords and other important identifiers, spreading malicious software with harmful links or attachments.</a:t>
            </a:r>
          </a:p>
          <a:p>
            <a:r>
              <a:rPr lang="en-US" dirty="0"/>
              <a:t>3. by effectively detecting spam attempts thus minimizing exposure to spam or potential phishing attempts.</a:t>
            </a:r>
          </a:p>
        </p:txBody>
      </p:sp>
      <p:sp>
        <p:nvSpPr>
          <p:cNvPr id="4" name="Slide Number Placeholder 3"/>
          <p:cNvSpPr>
            <a:spLocks noGrp="1"/>
          </p:cNvSpPr>
          <p:nvPr>
            <p:ph type="sldNum" sz="quarter" idx="5"/>
          </p:nvPr>
        </p:nvSpPr>
        <p:spPr/>
        <p:txBody>
          <a:bodyPr/>
          <a:lstStyle/>
          <a:p>
            <a:fld id="{9C645010-9AA0-4853-951E-DC3EB43B19AF}" type="slidenum">
              <a:rPr lang="en-US" smtClean="0"/>
              <a:t>8</a:t>
            </a:fld>
            <a:endParaRPr lang="en-US"/>
          </a:p>
        </p:txBody>
      </p:sp>
    </p:spTree>
    <p:extLst>
      <p:ext uri="{BB962C8B-B14F-4D97-AF65-F5344CB8AC3E}">
        <p14:creationId xmlns:p14="http://schemas.microsoft.com/office/powerpoint/2010/main" val="453739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Spam filter -</a:t>
            </a:r>
            <a:r>
              <a:rPr lang="en-US" sz="1200" dirty="0">
                <a:effectLst/>
                <a:latin typeface="Calibri" panose="020F0502020204030204" pitchFamily="34" charset="0"/>
                <a:ea typeface="Calibri" panose="020F0502020204030204" pitchFamily="34" charset="0"/>
                <a:cs typeface="Times New Roman" panose="02020603050405020304" pitchFamily="18" charset="0"/>
              </a:rPr>
              <a:t> an application or a rules-based system that identifies the difference between a spam message and a legitimate message.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If it finds any of these issues it will either flag the message as spam or alert the user to verify if the spam is indeed spam.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9</a:t>
            </a:fld>
            <a:endParaRPr lang="en-US"/>
          </a:p>
        </p:txBody>
      </p:sp>
    </p:spTree>
    <p:extLst>
      <p:ext uri="{BB962C8B-B14F-4D97-AF65-F5344CB8AC3E}">
        <p14:creationId xmlns:p14="http://schemas.microsoft.com/office/powerpoint/2010/main" val="236814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since it is trivial for an attacker to modify the content of the spam to circumvent the rules-based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3. Attackers can deliberately craft messages to evade detection by the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10</a:t>
            </a:fld>
            <a:endParaRPr lang="en-US"/>
          </a:p>
        </p:txBody>
      </p:sp>
    </p:spTree>
    <p:extLst>
      <p:ext uri="{BB962C8B-B14F-4D97-AF65-F5344CB8AC3E}">
        <p14:creationId xmlns:p14="http://schemas.microsoft.com/office/powerpoint/2010/main" val="2298762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Convolutional Neural network – Usually used for classification of image related data. Seemed to work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ea typeface="Calibri" panose="020F0502020204030204" pitchFamily="34" charset="0"/>
              </a:rPr>
              <a:t>2.We decided to try a couple similar methods of detecting spam while trying other methods that are not commonly used for spam detection.</a:t>
            </a:r>
            <a:endParaRPr lang="en-US" dirty="0"/>
          </a:p>
          <a:p>
            <a:r>
              <a:rPr lang="en-US" dirty="0"/>
              <a:t>2. This was to see if other methods could offer better accuracy or performance. Just as in our related work in which they used CNN to classify spam vs ham.</a:t>
            </a:r>
          </a:p>
        </p:txBody>
      </p:sp>
      <p:sp>
        <p:nvSpPr>
          <p:cNvPr id="4" name="Slide Number Placeholder 3"/>
          <p:cNvSpPr>
            <a:spLocks noGrp="1"/>
          </p:cNvSpPr>
          <p:nvPr>
            <p:ph type="sldNum" sz="quarter" idx="5"/>
          </p:nvPr>
        </p:nvSpPr>
        <p:spPr/>
        <p:txBody>
          <a:bodyPr/>
          <a:lstStyle/>
          <a:p>
            <a:fld id="{9C645010-9AA0-4853-951E-DC3EB43B19AF}" type="slidenum">
              <a:rPr lang="en-US" smtClean="0"/>
              <a:t>12</a:t>
            </a:fld>
            <a:endParaRPr lang="en-US"/>
          </a:p>
        </p:txBody>
      </p:sp>
    </p:spTree>
    <p:extLst>
      <p:ext uri="{BB962C8B-B14F-4D97-AF65-F5344CB8AC3E}">
        <p14:creationId xmlns:p14="http://schemas.microsoft.com/office/powerpoint/2010/main" val="875708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49157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770699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413892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32059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802016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B8ED24-D447-4E2B-8F1F-12ADB2977173}"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0113954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B8ED24-D447-4E2B-8F1F-12ADB2977173}"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057268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258923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644010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4174723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604487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4225474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B8ED24-D447-4E2B-8F1F-12ADB2977173}" type="datetimeFigureOut">
              <a:rPr lang="en-US" smtClean="0"/>
              <a:t>4/26/2023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357936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B8ED24-D447-4E2B-8F1F-12ADB2977173}"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222581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8ED24-D447-4E2B-8F1F-12ADB2977173}" type="datetimeFigureOut">
              <a:rPr lang="en-US" smtClean="0"/>
              <a:t>4/26/2023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89922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906698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103909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BB8ED24-D447-4E2B-8F1F-12ADB2977173}" type="datetimeFigureOut">
              <a:rPr lang="en-US" smtClean="0"/>
              <a:t>4/26/2023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0064C50-EA03-437B-8CE4-26DF64C76586}" type="slidenum">
              <a:rPr lang="en-US" smtClean="0"/>
              <a:t>‹#›</a:t>
            </a:fld>
            <a:endParaRPr lang="en-US"/>
          </a:p>
        </p:txBody>
      </p:sp>
    </p:spTree>
    <p:extLst>
      <p:ext uri="{BB962C8B-B14F-4D97-AF65-F5344CB8AC3E}">
        <p14:creationId xmlns:p14="http://schemas.microsoft.com/office/powerpoint/2010/main" val="3222990577"/>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microsoft.com/office/2007/relationships/media" Target="../media/media10.m4a"/><Relationship Id="rId1" Type="http://schemas.openxmlformats.org/officeDocument/2006/relationships/audio" Target="NULL" TargetMode="External"/><Relationship Id="rId6" Type="http://schemas.openxmlformats.org/officeDocument/2006/relationships/hyperlink" Target="https://www.navigaweb.net/2019/01/migliori-servizi-anti-spam-per.html" TargetMode="External"/><Relationship Id="rId5" Type="http://schemas.openxmlformats.org/officeDocument/2006/relationships/image" Target="../media/image10.jp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6.png"/><Relationship Id="rId4" Type="http://schemas.openxmlformats.org/officeDocument/2006/relationships/hyperlink" Target="https://archive.ics.uci.edu/ml/datasets/SMS+Spam+Collection"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2.m4a"/><Relationship Id="rId1" Type="http://schemas.openxmlformats.org/officeDocument/2006/relationships/audio" Target="NULL" TargetMode="External"/><Relationship Id="rId5" Type="http://schemas.openxmlformats.org/officeDocument/2006/relationships/image" Target="../media/image6.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microsoft.com/office/2007/relationships/media" Target="../media/media14.m4a"/><Relationship Id="rId1" Type="http://schemas.openxmlformats.org/officeDocument/2006/relationships/audio" Target="NULL" TargetMode="External"/><Relationship Id="rId6" Type="http://schemas.openxmlformats.org/officeDocument/2006/relationships/hyperlink" Target="https://www.pexels.com/photo/chart-close-up-data-desk-590022/" TargetMode="External"/><Relationship Id="rId5" Type="http://schemas.openxmlformats.org/officeDocument/2006/relationships/image" Target="../media/image11.jpe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6.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6.png"/><Relationship Id="rId5" Type="http://schemas.openxmlformats.org/officeDocument/2006/relationships/image" Target="../media/image19.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4.xml"/><Relationship Id="rId7" Type="http://schemas.openxmlformats.org/officeDocument/2006/relationships/image" Target="../media/image2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8.xml"/><Relationship Id="rId9"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4.xml"/><Relationship Id="rId7" Type="http://schemas.openxmlformats.org/officeDocument/2006/relationships/image" Target="../media/image16.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9.xml"/><Relationship Id="rId9"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notesSlide" Target="../notesSlides/notesSlide20.xml"/><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askleo.com/why_am_i_getting_spam_from_myself/" TargetMode="External"/><Relationship Id="rId5" Type="http://schemas.openxmlformats.org/officeDocument/2006/relationships/image" Target="../media/image7.jp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www.flickr.com/photos/152824664@N07/30212411048" TargetMode="External"/><Relationship Id="rId5" Type="http://schemas.openxmlformats.org/officeDocument/2006/relationships/image" Target="../media/image8.jp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4a"/><Relationship Id="rId1" Type="http://schemas.openxmlformats.org/officeDocument/2006/relationships/audio" Target="NULL" TargetMode="External"/><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audio" Target="NULL" TargetMode="External"/><Relationship Id="rId6" Type="http://schemas.openxmlformats.org/officeDocument/2006/relationships/hyperlink" Target="https://www.bauer-power.net/2018/08/sandbox-evading-malware-are-coming-7.html" TargetMode="External"/><Relationship Id="rId5" Type="http://schemas.openxmlformats.org/officeDocument/2006/relationships/image" Target="../media/image9.jp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9.m4a"/><Relationship Id="rId1" Type="http://schemas.openxmlformats.org/officeDocument/2006/relationships/audio" Target="NULL" TargetMode="External"/><Relationship Id="rId5" Type="http://schemas.openxmlformats.org/officeDocument/2006/relationships/image" Target="../media/image6.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D0B0-C11A-508C-AFB4-B9DD2E219570}"/>
              </a:ext>
            </a:extLst>
          </p:cNvPr>
          <p:cNvSpPr>
            <a:spLocks noGrp="1"/>
          </p:cNvSpPr>
          <p:nvPr>
            <p:ph type="ctrTitle"/>
          </p:nvPr>
        </p:nvSpPr>
        <p:spPr/>
        <p:txBody>
          <a:bodyPr/>
          <a:lstStyle/>
          <a:p>
            <a:r>
              <a:rPr lang="en-US" dirty="0"/>
              <a:t>Machine Learning Project</a:t>
            </a:r>
            <a:br>
              <a:rPr lang="en-US" dirty="0"/>
            </a:br>
            <a:r>
              <a:rPr lang="en-US" dirty="0"/>
              <a:t>SMS Spam Detection</a:t>
            </a:r>
          </a:p>
        </p:txBody>
      </p:sp>
      <p:sp>
        <p:nvSpPr>
          <p:cNvPr id="3" name="Subtitle 2">
            <a:extLst>
              <a:ext uri="{FF2B5EF4-FFF2-40B4-BE49-F238E27FC236}">
                <a16:creationId xmlns:a16="http://schemas.microsoft.com/office/drawing/2014/main" id="{F5B9E6EC-8A1B-93D8-B6CD-8B004CC5F32A}"/>
              </a:ext>
            </a:extLst>
          </p:cNvPr>
          <p:cNvSpPr>
            <a:spLocks noGrp="1"/>
          </p:cNvSpPr>
          <p:nvPr>
            <p:ph type="subTitle" idx="1"/>
          </p:nvPr>
        </p:nvSpPr>
        <p:spPr/>
        <p:txBody>
          <a:bodyPr/>
          <a:lstStyle/>
          <a:p>
            <a:r>
              <a:rPr lang="en-US" dirty="0"/>
              <a:t>By: Kiera Conway and Robert Chavez</a:t>
            </a:r>
          </a:p>
        </p:txBody>
      </p:sp>
      <p:pic>
        <p:nvPicPr>
          <p:cNvPr id="7" name="Audio 6">
            <a:hlinkClick r:id="" action="ppaction://media"/>
            <a:extLst>
              <a:ext uri="{FF2B5EF4-FFF2-40B4-BE49-F238E27FC236}">
                <a16:creationId xmlns:a16="http://schemas.microsoft.com/office/drawing/2014/main" id="{BCAD9C82-E5F3-6559-B381-D5FF0ACC9AF6}"/>
              </a:ext>
            </a:extLst>
          </p:cNvPr>
          <p:cNvPicPr>
            <a:picLocks noChangeAspect="1"/>
          </p:cNvPicPr>
          <p:nvPr>
            <a:audioFile r:link="rId1"/>
            <p:extLst>
              <p:ext uri="{DAA4B4D4-6D71-4841-9C94-3DE7FCFB9230}">
                <p14:media xmlns:p14="http://schemas.microsoft.com/office/powerpoint/2010/main" r:embed="rId2">
                  <p14:trim end="1086.7755"/>
                </p14:media>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35938970"/>
      </p:ext>
    </p:extLst>
  </p:cSld>
  <p:clrMapOvr>
    <a:masterClrMapping/>
  </p:clrMapOvr>
  <mc:AlternateContent xmlns:mc="http://schemas.openxmlformats.org/markup-compatibility/2006" xmlns:p14="http://schemas.microsoft.com/office/powerpoint/2010/main">
    <mc:Choice Requires="p14">
      <p:transition spd="slow" p14:dur="2000" advTm="2835"/>
    </mc:Choice>
    <mc:Fallback xmlns="">
      <p:transition spd="slow" advTm="2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63AE0-A25F-1032-9CEC-44624DD0CFCB}"/>
              </a:ext>
            </a:extLst>
          </p:cNvPr>
          <p:cNvSpPr>
            <a:spLocks noGrp="1"/>
          </p:cNvSpPr>
          <p:nvPr>
            <p:ph type="title"/>
          </p:nvPr>
        </p:nvSpPr>
        <p:spPr/>
        <p:txBody>
          <a:bodyPr>
            <a:normAutofit fontScale="90000"/>
          </a:bodyPr>
          <a:lstStyle/>
          <a:p>
            <a:r>
              <a:rPr lang="en-US" dirty="0"/>
              <a:t>Machine Learning in Cyber Security – </a:t>
            </a:r>
            <a:br>
              <a:rPr lang="en-US" dirty="0"/>
            </a:br>
            <a:r>
              <a:rPr lang="en-US" dirty="0"/>
              <a:t>Spam vs Ham</a:t>
            </a:r>
          </a:p>
        </p:txBody>
      </p:sp>
      <p:pic>
        <p:nvPicPr>
          <p:cNvPr id="8" name="Content Placeholder 7">
            <a:extLst>
              <a:ext uri="{FF2B5EF4-FFF2-40B4-BE49-F238E27FC236}">
                <a16:creationId xmlns:a16="http://schemas.microsoft.com/office/drawing/2014/main" id="{0A039B18-C0E3-DA75-A5A0-4D1E263A83C0}"/>
              </a:ext>
            </a:extLst>
          </p:cNvPr>
          <p:cNvPicPr>
            <a:picLocks noGrp="1" noChangeAspect="1"/>
          </p:cNvPicPr>
          <p:nvPr>
            <p:ph sz="half"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14400" y="2433709"/>
            <a:ext cx="5059363" cy="2655745"/>
          </a:xfrm>
        </p:spPr>
      </p:pic>
      <p:sp>
        <p:nvSpPr>
          <p:cNvPr id="3" name="Content Placeholder 2">
            <a:extLst>
              <a:ext uri="{FF2B5EF4-FFF2-40B4-BE49-F238E27FC236}">
                <a16:creationId xmlns:a16="http://schemas.microsoft.com/office/drawing/2014/main" id="{B95C244C-69EC-0587-5F54-87022278F927}"/>
              </a:ext>
            </a:extLst>
          </p:cNvPr>
          <p:cNvSpPr>
            <a:spLocks noGrp="1"/>
          </p:cNvSpPr>
          <p:nvPr>
            <p:ph sz="half" idx="2"/>
          </p:nvPr>
        </p:nvSpPr>
        <p:spPr/>
        <p:txBody>
          <a:bodyPr>
            <a:normAutofit lnSpcReduction="10000"/>
          </a:bodyPr>
          <a:lstStyle/>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Spam vs ham methods are used for detecting and preventing threats such as spam and phishing attacks. </a:t>
            </a:r>
          </a:p>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These algorithms allows the system to adapt to new unknown types of spam </a:t>
            </a:r>
          </a:p>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Although effective they are not perfect</a:t>
            </a:r>
            <a:endParaRPr lang="en-US" dirty="0"/>
          </a:p>
        </p:txBody>
      </p:sp>
      <p:pic>
        <p:nvPicPr>
          <p:cNvPr id="14" name="Audio 13">
            <a:hlinkClick r:id="" action="ppaction://media"/>
            <a:extLst>
              <a:ext uri="{FF2B5EF4-FFF2-40B4-BE49-F238E27FC236}">
                <a16:creationId xmlns:a16="http://schemas.microsoft.com/office/drawing/2014/main" id="{91B919DE-21C6-9356-0DBF-3BDDEADC29FF}"/>
              </a:ext>
            </a:extLst>
          </p:cNvPr>
          <p:cNvPicPr>
            <a:picLocks noChangeAspect="1"/>
          </p:cNvPicPr>
          <p:nvPr>
            <a:audioFile r:link="rId1"/>
            <p:extLst>
              <p:ext uri="{DAA4B4D4-6D71-4841-9C94-3DE7FCFB9230}">
                <p14:media xmlns:p14="http://schemas.microsoft.com/office/powerpoint/2010/main" r:embed="rId2">
                  <p14:trim end="543.5578"/>
                </p14:media>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63978502"/>
      </p:ext>
    </p:extLst>
  </p:cSld>
  <p:clrMapOvr>
    <a:masterClrMapping/>
  </p:clrMapOvr>
  <mc:AlternateContent xmlns:mc="http://schemas.openxmlformats.org/markup-compatibility/2006" xmlns:p14="http://schemas.microsoft.com/office/powerpoint/2010/main">
    <mc:Choice Requires="p14">
      <p:transition spd="slow" p14:dur="2000" advTm="15665"/>
    </mc:Choice>
    <mc:Fallback xmlns="">
      <p:transition spd="slow" advTm="15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10232-1C77-6F46-1069-AF0311B8EF7B}"/>
              </a:ext>
            </a:extLst>
          </p:cNvPr>
          <p:cNvSpPr>
            <a:spLocks noGrp="1"/>
          </p:cNvSpPr>
          <p:nvPr>
            <p:ph type="title"/>
          </p:nvPr>
        </p:nvSpPr>
        <p:spPr/>
        <p:txBody>
          <a:bodyPr/>
          <a:lstStyle/>
          <a:p>
            <a:r>
              <a:rPr lang="en-US" dirty="0"/>
              <a:t>Introduction To Our Study</a:t>
            </a:r>
          </a:p>
        </p:txBody>
      </p:sp>
      <p:sp>
        <p:nvSpPr>
          <p:cNvPr id="5" name="Content Placeholder 4">
            <a:extLst>
              <a:ext uri="{FF2B5EF4-FFF2-40B4-BE49-F238E27FC236}">
                <a16:creationId xmlns:a16="http://schemas.microsoft.com/office/drawing/2014/main" id="{ADA2A833-A00E-8808-9FDE-73323B5B7006}"/>
              </a:ext>
            </a:extLst>
          </p:cNvPr>
          <p:cNvSpPr>
            <a:spLocks noGrp="1"/>
          </p:cNvSpPr>
          <p:nvPr>
            <p:ph idx="1"/>
          </p:nvPr>
        </p:nvSpPr>
        <p:spPr/>
        <p:txBody>
          <a:bodyPr>
            <a:normAutofit fontScale="70000" lnSpcReduction="20000"/>
          </a:bodyPr>
          <a:lstStyle/>
          <a:p>
            <a:r>
              <a:rPr lang="en-US" dirty="0"/>
              <a:t>Dataset</a:t>
            </a:r>
          </a:p>
          <a:p>
            <a:pPr lvl="1"/>
            <a:r>
              <a:rPr lang="en-US" dirty="0"/>
              <a:t>Our data set will consist of the SMS Spam collection data set which will be sourced from University Of California Irvine’s machine learning repository.</a:t>
            </a:r>
          </a:p>
          <a:p>
            <a:pPr lvl="1"/>
            <a:r>
              <a:rPr lang="en-US" dirty="0">
                <a:hlinkClick r:id="rId4"/>
              </a:rPr>
              <a:t>https://archive.ics.uci.edu/ml/datasets/SMS+Spam+Collection</a:t>
            </a:r>
            <a:endParaRPr lang="en-US" dirty="0"/>
          </a:p>
          <a:p>
            <a:r>
              <a:rPr lang="en-US" dirty="0"/>
              <a:t>Programming language</a:t>
            </a:r>
          </a:p>
          <a:p>
            <a:pPr lvl="1"/>
            <a:r>
              <a:rPr lang="en-US" dirty="0"/>
              <a:t>Python 3</a:t>
            </a:r>
          </a:p>
          <a:p>
            <a:r>
              <a:rPr lang="en-US" dirty="0"/>
              <a:t>Tools</a:t>
            </a:r>
          </a:p>
          <a:p>
            <a:pPr lvl="1"/>
            <a:r>
              <a:rPr lang="en-US" dirty="0"/>
              <a:t>Kaggle</a:t>
            </a:r>
          </a:p>
          <a:p>
            <a:pPr lvl="1"/>
            <a:r>
              <a:rPr lang="en-US" dirty="0" err="1"/>
              <a:t>Jupyter</a:t>
            </a:r>
            <a:r>
              <a:rPr lang="en-US" dirty="0"/>
              <a:t> notebook</a:t>
            </a:r>
          </a:p>
          <a:p>
            <a:r>
              <a:rPr lang="en-US" dirty="0"/>
              <a:t>ML Models</a:t>
            </a:r>
          </a:p>
          <a:p>
            <a:pPr lvl="1"/>
            <a:r>
              <a:rPr lang="en-US" dirty="0"/>
              <a:t>K-Nearest neighbors </a:t>
            </a:r>
          </a:p>
          <a:p>
            <a:pPr lvl="1"/>
            <a:r>
              <a:rPr lang="en-US" dirty="0"/>
              <a:t>Naïve bayes</a:t>
            </a:r>
          </a:p>
          <a:p>
            <a:pPr lvl="1"/>
            <a:r>
              <a:rPr lang="en-US" dirty="0"/>
              <a:t>Decision tree/random forest</a:t>
            </a:r>
          </a:p>
          <a:p>
            <a:pPr lvl="1"/>
            <a:r>
              <a:rPr lang="en-US" dirty="0"/>
              <a:t>NLP/NLTK</a:t>
            </a:r>
          </a:p>
          <a:p>
            <a:pPr lvl="1"/>
            <a:endParaRPr lang="en-US" dirty="0"/>
          </a:p>
        </p:txBody>
      </p:sp>
      <p:pic>
        <p:nvPicPr>
          <p:cNvPr id="12" name="Audio 11">
            <a:hlinkClick r:id="" action="ppaction://media"/>
            <a:extLst>
              <a:ext uri="{FF2B5EF4-FFF2-40B4-BE49-F238E27FC236}">
                <a16:creationId xmlns:a16="http://schemas.microsoft.com/office/drawing/2014/main" id="{D8BB6BC9-1E69-20FC-F10B-FA72CCA4FD2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19643660"/>
      </p:ext>
    </p:extLst>
  </p:cSld>
  <p:clrMapOvr>
    <a:masterClrMapping/>
  </p:clrMapOvr>
  <mc:AlternateContent xmlns:mc="http://schemas.openxmlformats.org/markup-compatibility/2006" xmlns:p14="http://schemas.microsoft.com/office/powerpoint/2010/main">
    <mc:Choice Requires="p14">
      <p:transition spd="slow" p14:dur="2000" advTm="16237"/>
    </mc:Choice>
    <mc:Fallback xmlns="">
      <p:transition spd="slow" advTm="16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6668E-FCFD-0715-D939-867B3724E4EE}"/>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A2F3CBF9-9A83-D2B0-5C06-BAB18765394E}"/>
              </a:ext>
            </a:extLst>
          </p:cNvPr>
          <p:cNvSpPr>
            <a:spLocks noGrp="1"/>
          </p:cNvSpPr>
          <p:nvPr>
            <p:ph idx="1"/>
          </p:nvPr>
        </p:nvSpPr>
        <p:spPr/>
        <p:txBody>
          <a:bodyPr>
            <a:normAutofit lnSpcReduction="10000"/>
          </a:bodyPr>
          <a:lstStyle/>
          <a:p>
            <a:r>
              <a:rPr lang="en-US" sz="2000" dirty="0">
                <a:effectLst/>
                <a:ea typeface="Calibri" panose="020F0502020204030204" pitchFamily="34" charset="0"/>
              </a:rPr>
              <a:t>Review of the related work from [1] M. Gupta, “A Comparative Study of Spam SMS Detection Using Machine Learning Classifiers,” Aug. 2018.</a:t>
            </a:r>
          </a:p>
          <a:p>
            <a:pPr lvl="1"/>
            <a:r>
              <a:rPr lang="en-US" dirty="0">
                <a:effectLst/>
                <a:ea typeface="Calibri" panose="020F0502020204030204" pitchFamily="34" charset="0"/>
              </a:rPr>
              <a:t>Some accuracy figures for the study to note</a:t>
            </a:r>
          </a:p>
          <a:p>
            <a:pPr lvl="2"/>
            <a:r>
              <a:rPr lang="en-US" dirty="0">
                <a:effectLst/>
                <a:ea typeface="Calibri" panose="020F0502020204030204" pitchFamily="34" charset="0"/>
              </a:rPr>
              <a:t>Decision trees classifier had an accuracy rate – 96.05</a:t>
            </a:r>
          </a:p>
          <a:p>
            <a:pPr lvl="2"/>
            <a:r>
              <a:rPr lang="en-US" dirty="0">
                <a:effectLst/>
                <a:ea typeface="Calibri" panose="020F0502020204030204" pitchFamily="34" charset="0"/>
              </a:rPr>
              <a:t>Support vector machine had an accuracy rate – 98.57</a:t>
            </a:r>
          </a:p>
          <a:p>
            <a:pPr lvl="2"/>
            <a:r>
              <a:rPr lang="en-US" dirty="0">
                <a:effectLst/>
                <a:ea typeface="Calibri" panose="020F0502020204030204" pitchFamily="34" charset="0"/>
              </a:rPr>
              <a:t>Convolutional Neural Network had an accuracy rate – 99.10</a:t>
            </a:r>
          </a:p>
          <a:p>
            <a:pPr lvl="2"/>
            <a:r>
              <a:rPr lang="en-US" dirty="0">
                <a:effectLst/>
                <a:ea typeface="Calibri" panose="020F0502020204030204" pitchFamily="34" charset="0"/>
              </a:rPr>
              <a:t>Artificial Neural Network had an accuracy rate – 98.39</a:t>
            </a:r>
          </a:p>
          <a:p>
            <a:r>
              <a:rPr lang="en-US" sz="2000" dirty="0">
                <a:effectLst/>
                <a:ea typeface="Calibri" panose="020F0502020204030204" pitchFamily="34" charset="0"/>
              </a:rPr>
              <a:t>The results </a:t>
            </a:r>
            <a:r>
              <a:rPr lang="en-US" sz="2000" dirty="0">
                <a:ea typeface="Calibri" panose="020F0502020204030204" pitchFamily="34" charset="0"/>
              </a:rPr>
              <a:t>our research </a:t>
            </a:r>
            <a:r>
              <a:rPr lang="en-US" sz="2000" dirty="0">
                <a:effectLst/>
                <a:ea typeface="Calibri" panose="020F0502020204030204" pitchFamily="34" charset="0"/>
              </a:rPr>
              <a:t>will allow us to better understand why other approaches may or may not offer expected results when taking accuracy and performance into consideration.</a:t>
            </a:r>
          </a:p>
          <a:p>
            <a:r>
              <a:rPr lang="en-US" sz="2000" dirty="0">
                <a:effectLst/>
                <a:ea typeface="Calibri" panose="020F0502020204030204" pitchFamily="34" charset="0"/>
              </a:rPr>
              <a:t>We hope to gain additional insight as to which methods are currently producing the best results while demonstrating which methods may or may not work for the intended application.</a:t>
            </a:r>
            <a:endParaRPr lang="en-US" sz="2000" dirty="0"/>
          </a:p>
        </p:txBody>
      </p:sp>
      <p:pic>
        <p:nvPicPr>
          <p:cNvPr id="18" name="Audio 17">
            <a:hlinkClick r:id="" action="ppaction://media"/>
            <a:extLst>
              <a:ext uri="{FF2B5EF4-FFF2-40B4-BE49-F238E27FC236}">
                <a16:creationId xmlns:a16="http://schemas.microsoft.com/office/drawing/2014/main" id="{35BD9028-D768-7B27-2AB6-D5085A3D6749}"/>
              </a:ext>
            </a:extLst>
          </p:cNvPr>
          <p:cNvPicPr>
            <a:picLocks noChangeAspect="1"/>
          </p:cNvPicPr>
          <p:nvPr>
            <a:audioFile r:link="rId1"/>
            <p:extLst>
              <p:ext uri="{DAA4B4D4-6D71-4841-9C94-3DE7FCFB9230}">
                <p14:media xmlns:p14="http://schemas.microsoft.com/office/powerpoint/2010/main" r:embed="rId2">
                  <p14:trim end="558.5736"/>
                </p14:media>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7864318"/>
      </p:ext>
    </p:extLst>
  </p:cSld>
  <p:clrMapOvr>
    <a:masterClrMapping/>
  </p:clrMapOvr>
  <mc:AlternateContent xmlns:mc="http://schemas.openxmlformats.org/markup-compatibility/2006" xmlns:p14="http://schemas.microsoft.com/office/powerpoint/2010/main">
    <mc:Choice Requires="p14">
      <p:transition spd="slow" p14:dur="2000" advTm="39457"/>
    </mc:Choice>
    <mc:Fallback xmlns="">
      <p:transition spd="slow" advTm="39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3182-26A7-8F52-47B1-136769509FFC}"/>
              </a:ext>
            </a:extLst>
          </p:cNvPr>
          <p:cNvSpPr>
            <a:spLocks noGrp="1"/>
          </p:cNvSpPr>
          <p:nvPr>
            <p:ph type="title"/>
          </p:nvPr>
        </p:nvSpPr>
        <p:spPr/>
        <p:txBody>
          <a:bodyPr/>
          <a:lstStyle/>
          <a:p>
            <a:r>
              <a:rPr lang="en-US" dirty="0"/>
              <a:t>Methods – Data Set Information</a:t>
            </a:r>
          </a:p>
        </p:txBody>
      </p:sp>
      <p:sp>
        <p:nvSpPr>
          <p:cNvPr id="3" name="Content Placeholder 2">
            <a:extLst>
              <a:ext uri="{FF2B5EF4-FFF2-40B4-BE49-F238E27FC236}">
                <a16:creationId xmlns:a16="http://schemas.microsoft.com/office/drawing/2014/main" id="{566BC57F-474A-0295-F8E1-2B4348B93AEF}"/>
              </a:ext>
            </a:extLst>
          </p:cNvPr>
          <p:cNvSpPr>
            <a:spLocks noGrp="1"/>
          </p:cNvSpPr>
          <p:nvPr>
            <p:ph idx="1"/>
          </p:nvPr>
        </p:nvSpPr>
        <p:spPr/>
        <p:txBody>
          <a:bodyPr>
            <a:normAutofit lnSpcReduction="10000"/>
          </a:bodyPr>
          <a:lstStyle/>
          <a:p>
            <a:r>
              <a:rPr lang="en-US" sz="2400" dirty="0">
                <a:effectLst/>
                <a:ea typeface="Calibri" panose="020F0502020204030204" pitchFamily="34" charset="0"/>
              </a:rPr>
              <a:t>We have selected the publicly available Kaggle dataset - Spam (or) </a:t>
            </a:r>
            <a:r>
              <a:rPr lang="en-US" sz="2400" u="sng" dirty="0">
                <a:solidFill>
                  <a:srgbClr val="0563C1"/>
                </a:solidFill>
                <a:effectLst/>
                <a:ea typeface="Calibri" panose="020F0502020204030204" pitchFamily="34" charset="0"/>
              </a:rPr>
              <a:t>Ham</a:t>
            </a:r>
            <a:r>
              <a:rPr lang="en-US" sz="2400" dirty="0">
                <a:effectLst/>
                <a:ea typeface="Calibri" panose="020F0502020204030204" pitchFamily="34" charset="0"/>
              </a:rPr>
              <a:t>  </a:t>
            </a:r>
          </a:p>
          <a:p>
            <a:r>
              <a:rPr lang="en-US" sz="2400" dirty="0"/>
              <a:t>The original message collection was consolidated from various public sources.</a:t>
            </a:r>
          </a:p>
          <a:p>
            <a:pPr lvl="1"/>
            <a:r>
              <a:rPr lang="en-US" dirty="0"/>
              <a:t>425 spam messages from </a:t>
            </a:r>
            <a:r>
              <a:rPr lang="en-US" dirty="0" err="1"/>
              <a:t>Grumbletext</a:t>
            </a:r>
            <a:endParaRPr lang="en-US" dirty="0"/>
          </a:p>
          <a:p>
            <a:pPr lvl="1"/>
            <a:r>
              <a:rPr lang="en-US" dirty="0"/>
              <a:t>3,375 ham messages from NUS SMS Corpus (NSC)</a:t>
            </a:r>
          </a:p>
          <a:p>
            <a:pPr lvl="1"/>
            <a:r>
              <a:rPr lang="en-US" dirty="0"/>
              <a:t>450 ham messages from Caroline Tag's PhD Thesis</a:t>
            </a:r>
          </a:p>
          <a:p>
            <a:pPr lvl="1"/>
            <a:r>
              <a:rPr lang="en-US" dirty="0"/>
              <a:t>1,002 ham and 322 spam messages from the SMS Spam Corpus v.0.1 Big </a:t>
            </a:r>
          </a:p>
          <a:p>
            <a:r>
              <a:rPr lang="en-US" sz="2400" kern="100" dirty="0">
                <a:effectLst/>
                <a:ea typeface="Calibri" panose="020F0502020204030204" pitchFamily="34" charset="0"/>
                <a:cs typeface="Times New Roman" panose="02020603050405020304" pitchFamily="18" charset="0"/>
              </a:rPr>
              <a:t>Each message is split between two columns: ‘Class’ which identifies whether it is spam or ham, and ‘</a:t>
            </a:r>
            <a:r>
              <a:rPr lang="en-US" sz="2400" kern="100" dirty="0" err="1">
                <a:effectLst/>
                <a:ea typeface="Calibri" panose="020F0502020204030204" pitchFamily="34" charset="0"/>
                <a:cs typeface="Times New Roman" panose="02020603050405020304" pitchFamily="18" charset="0"/>
              </a:rPr>
              <a:t>sms</a:t>
            </a:r>
            <a:r>
              <a:rPr lang="en-US" sz="2400" kern="100" dirty="0">
                <a:effectLst/>
                <a:ea typeface="Calibri" panose="020F0502020204030204" pitchFamily="34" charset="0"/>
                <a:cs typeface="Times New Roman" panose="02020603050405020304" pitchFamily="18" charset="0"/>
              </a:rPr>
              <a:t>’ which contains the plain-text version of the message. </a:t>
            </a:r>
          </a:p>
        </p:txBody>
      </p:sp>
      <p:pic>
        <p:nvPicPr>
          <p:cNvPr id="19" name="Audio 18">
            <a:hlinkClick r:id="" action="ppaction://media"/>
            <a:extLst>
              <a:ext uri="{FF2B5EF4-FFF2-40B4-BE49-F238E27FC236}">
                <a16:creationId xmlns:a16="http://schemas.microsoft.com/office/drawing/2014/main" id="{1993C5DE-D018-1F1A-23B6-48CA2865BCC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43492209"/>
      </p:ext>
    </p:extLst>
  </p:cSld>
  <p:clrMapOvr>
    <a:masterClrMapping/>
  </p:clrMapOvr>
  <mc:AlternateContent xmlns:mc="http://schemas.openxmlformats.org/markup-compatibility/2006" xmlns:p14="http://schemas.microsoft.com/office/powerpoint/2010/main">
    <mc:Choice Requires="p14">
      <p:transition spd="slow" p14:dur="2000" advTm="15473"/>
    </mc:Choice>
    <mc:Fallback xmlns="">
      <p:transition spd="slow" advTm="15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A468-41B6-EBAC-00EF-1863889A76D6}"/>
              </a:ext>
            </a:extLst>
          </p:cNvPr>
          <p:cNvSpPr>
            <a:spLocks noGrp="1"/>
          </p:cNvSpPr>
          <p:nvPr>
            <p:ph type="title"/>
          </p:nvPr>
        </p:nvSpPr>
        <p:spPr/>
        <p:txBody>
          <a:bodyPr/>
          <a:lstStyle/>
          <a:p>
            <a:r>
              <a:rPr lang="en-US" dirty="0"/>
              <a:t>Methods – Data Analysis</a:t>
            </a:r>
          </a:p>
        </p:txBody>
      </p:sp>
      <p:sp>
        <p:nvSpPr>
          <p:cNvPr id="3" name="Content Placeholder 2">
            <a:extLst>
              <a:ext uri="{FF2B5EF4-FFF2-40B4-BE49-F238E27FC236}">
                <a16:creationId xmlns:a16="http://schemas.microsoft.com/office/drawing/2014/main" id="{3C97A3E3-758D-5A4B-9FEE-B04D070F8F93}"/>
              </a:ext>
            </a:extLst>
          </p:cNvPr>
          <p:cNvSpPr>
            <a:spLocks noGrp="1"/>
          </p:cNvSpPr>
          <p:nvPr>
            <p:ph sz="half" idx="1"/>
          </p:nvPr>
        </p:nvSpPr>
        <p:spPr/>
        <p:txBody>
          <a:bodyPr>
            <a:noAutofit/>
          </a:bodyPr>
          <a:lstStyle/>
          <a:p>
            <a:r>
              <a:rPr lang="en-US" sz="1600" dirty="0">
                <a:effectLst/>
                <a:ea typeface="Calibri" panose="020F0502020204030204" pitchFamily="34" charset="0"/>
              </a:rPr>
              <a:t>To prepare our data for use in our ML algorithms we need to review and analyze a series of properties and decide which, if any, transformations were required.</a:t>
            </a:r>
          </a:p>
          <a:p>
            <a:r>
              <a:rPr lang="en-US" sz="1600" dirty="0">
                <a:effectLst/>
                <a:ea typeface="Calibri" panose="020F0502020204030204" pitchFamily="34" charset="0"/>
              </a:rPr>
              <a:t>We began by importing the comma-separated values (CSV) data file using the python library, Pandas. </a:t>
            </a:r>
          </a:p>
          <a:p>
            <a:r>
              <a:rPr lang="en-US" sz="1600" dirty="0">
                <a:effectLst/>
                <a:ea typeface="Calibri" panose="020F0502020204030204" pitchFamily="34" charset="0"/>
              </a:rPr>
              <a:t>Our process begins through a series of steps, including observing general information, checking for extraneous null values, viewing various observations, and analyzing statistical information.</a:t>
            </a:r>
          </a:p>
          <a:p>
            <a:r>
              <a:rPr lang="en-US" sz="1600" dirty="0">
                <a:effectLst/>
                <a:ea typeface="Calibri" panose="020F0502020204030204" pitchFamily="34" charset="0"/>
              </a:rPr>
              <a:t>These are important steps as they are examples of noise.</a:t>
            </a:r>
          </a:p>
        </p:txBody>
      </p:sp>
      <p:pic>
        <p:nvPicPr>
          <p:cNvPr id="9" name="Content Placeholder 8">
            <a:extLst>
              <a:ext uri="{FF2B5EF4-FFF2-40B4-BE49-F238E27FC236}">
                <a16:creationId xmlns:a16="http://schemas.microsoft.com/office/drawing/2014/main" id="{8DFC112F-05A1-D1AF-7B9E-0F9FDCD40127}"/>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02363" y="2084142"/>
            <a:ext cx="5065712" cy="3354879"/>
          </a:xfrm>
        </p:spPr>
      </p:pic>
      <p:pic>
        <p:nvPicPr>
          <p:cNvPr id="57" name="Audio 56">
            <a:hlinkClick r:id="" action="ppaction://media"/>
            <a:extLst>
              <a:ext uri="{FF2B5EF4-FFF2-40B4-BE49-F238E27FC236}">
                <a16:creationId xmlns:a16="http://schemas.microsoft.com/office/drawing/2014/main" id="{7A57051F-7D5D-6CF4-069E-1A6C25D4B194}"/>
              </a:ext>
            </a:extLst>
          </p:cNvPr>
          <p:cNvPicPr>
            <a:picLocks noChangeAspect="1"/>
          </p:cNvPicPr>
          <p:nvPr>
            <a:audioFile r:link="rId1"/>
            <p:extLst>
              <p:ext uri="{DAA4B4D4-6D71-4841-9C94-3DE7FCFB9230}">
                <p14:media xmlns:p14="http://schemas.microsoft.com/office/powerpoint/2010/main" r:embed="rId2">
                  <p14:trim end="1638.907"/>
                </p14:media>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37329085"/>
      </p:ext>
    </p:extLst>
  </p:cSld>
  <p:clrMapOvr>
    <a:masterClrMapping/>
  </p:clrMapOvr>
  <mc:AlternateContent xmlns:mc="http://schemas.openxmlformats.org/markup-compatibility/2006" xmlns:p14="http://schemas.microsoft.com/office/powerpoint/2010/main">
    <mc:Choice Requires="p14">
      <p:transition spd="slow" p14:dur="2000" advTm="21771"/>
    </mc:Choice>
    <mc:Fallback xmlns="">
      <p:transition spd="slow" advTm="21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8FB4F-FAB8-04B2-0777-B6E79F1AFB6F}"/>
              </a:ext>
            </a:extLst>
          </p:cNvPr>
          <p:cNvSpPr>
            <a:spLocks noGrp="1"/>
          </p:cNvSpPr>
          <p:nvPr>
            <p:ph type="title"/>
          </p:nvPr>
        </p:nvSpPr>
        <p:spPr/>
        <p:txBody>
          <a:bodyPr/>
          <a:lstStyle/>
          <a:p>
            <a:r>
              <a:rPr lang="en-US" dirty="0"/>
              <a:t>Methods – Data Analysis Continued</a:t>
            </a:r>
          </a:p>
        </p:txBody>
      </p:sp>
      <p:sp>
        <p:nvSpPr>
          <p:cNvPr id="3" name="Content Placeholder 2">
            <a:extLst>
              <a:ext uri="{FF2B5EF4-FFF2-40B4-BE49-F238E27FC236}">
                <a16:creationId xmlns:a16="http://schemas.microsoft.com/office/drawing/2014/main" id="{0B1BD4E2-7658-BAAF-C817-0E98E3EE2E23}"/>
              </a:ext>
            </a:extLst>
          </p:cNvPr>
          <p:cNvSpPr>
            <a:spLocks noGrp="1"/>
          </p:cNvSpPr>
          <p:nvPr>
            <p:ph sz="half" idx="1"/>
          </p:nvPr>
        </p:nvSpPr>
        <p:spPr/>
        <p:txBody>
          <a:bodyPr>
            <a:noAutofit/>
          </a:bodyPr>
          <a:lstStyle/>
          <a:p>
            <a:r>
              <a:rPr lang="en-US" sz="1400" dirty="0"/>
              <a:t>The statistical information in Figure 1 also shows the number of possible unique observations:</a:t>
            </a:r>
          </a:p>
          <a:p>
            <a:pPr lvl="1"/>
            <a:r>
              <a:rPr lang="en-US" sz="1400" dirty="0"/>
              <a:t>The most common value.</a:t>
            </a:r>
          </a:p>
          <a:p>
            <a:pPr lvl="1"/>
            <a:r>
              <a:rPr lang="en-US" sz="1400" dirty="0"/>
              <a:t>Frequency of the most common value.</a:t>
            </a:r>
          </a:p>
          <a:p>
            <a:r>
              <a:rPr lang="en-US" sz="1400" dirty="0"/>
              <a:t>As we can see in Figure 1, the amount of unique observations for Class are the expected value of 2 for ‘spam’ and ‘ham.’ </a:t>
            </a:r>
          </a:p>
          <a:p>
            <a:r>
              <a:rPr lang="en-US" sz="1400" dirty="0"/>
              <a:t>Within the Class column, these two rows show us that most messages are categorized as `ham`, with 4825 occurrences.</a:t>
            </a:r>
          </a:p>
        </p:txBody>
      </p:sp>
      <p:pic>
        <p:nvPicPr>
          <p:cNvPr id="6" name="Content Placeholder 5">
            <a:extLst>
              <a:ext uri="{FF2B5EF4-FFF2-40B4-BE49-F238E27FC236}">
                <a16:creationId xmlns:a16="http://schemas.microsoft.com/office/drawing/2014/main" id="{AA6E1754-1C39-7888-2AA3-1C8C83E9254A}"/>
              </a:ext>
            </a:extLst>
          </p:cNvPr>
          <p:cNvPicPr>
            <a:picLocks noGrp="1" noChangeAspect="1"/>
          </p:cNvPicPr>
          <p:nvPr>
            <p:ph sz="half" idx="2"/>
          </p:nvPr>
        </p:nvPicPr>
        <p:blipFill>
          <a:blip r:embed="rId5"/>
          <a:stretch>
            <a:fillRect/>
          </a:stretch>
        </p:blipFill>
        <p:spPr>
          <a:xfrm>
            <a:off x="7028330" y="2316533"/>
            <a:ext cx="3254188" cy="2359564"/>
          </a:xfrm>
          <a:prstGeom prst="rect">
            <a:avLst/>
          </a:prstGeom>
        </p:spPr>
      </p:pic>
      <p:pic>
        <p:nvPicPr>
          <p:cNvPr id="23" name="Audio 22">
            <a:hlinkClick r:id="" action="ppaction://media"/>
            <a:extLst>
              <a:ext uri="{FF2B5EF4-FFF2-40B4-BE49-F238E27FC236}">
                <a16:creationId xmlns:a16="http://schemas.microsoft.com/office/drawing/2014/main" id="{6F417331-509D-84ED-1934-E87486CC0A8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49703506"/>
      </p:ext>
    </p:extLst>
  </p:cSld>
  <p:clrMapOvr>
    <a:masterClrMapping/>
  </p:clrMapOvr>
  <mc:AlternateContent xmlns:mc="http://schemas.openxmlformats.org/markup-compatibility/2006" xmlns:p14="http://schemas.microsoft.com/office/powerpoint/2010/main">
    <mc:Choice Requires="p14">
      <p:transition spd="slow" p14:dur="2000" advTm="22121"/>
    </mc:Choice>
    <mc:Fallback xmlns="">
      <p:transition spd="slow" advTm="22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53BE-323D-D903-0406-45BD7FA149CE}"/>
              </a:ext>
            </a:extLst>
          </p:cNvPr>
          <p:cNvSpPr>
            <a:spLocks noGrp="1"/>
          </p:cNvSpPr>
          <p:nvPr>
            <p:ph type="title"/>
          </p:nvPr>
        </p:nvSpPr>
        <p:spPr/>
        <p:txBody>
          <a:bodyPr/>
          <a:lstStyle/>
          <a:p>
            <a:r>
              <a:rPr lang="en-US" dirty="0">
                <a:effectLst>
                  <a:outerShdw blurRad="50800" dist="38100" dir="5400000" algn="t" rotWithShape="0">
                    <a:prstClr val="black">
                      <a:alpha val="40000"/>
                    </a:prstClr>
                  </a:outerShdw>
                </a:effectLst>
              </a:rPr>
              <a:t>Methods – Data Preprocessing</a:t>
            </a:r>
          </a:p>
        </p:txBody>
      </p:sp>
      <p:pic>
        <p:nvPicPr>
          <p:cNvPr id="8" name="Picture 7">
            <a:extLst>
              <a:ext uri="{FF2B5EF4-FFF2-40B4-BE49-F238E27FC236}">
                <a16:creationId xmlns:a16="http://schemas.microsoft.com/office/drawing/2014/main" id="{D7211625-0FFD-8CF8-A4AF-5E8D942E6FA3}"/>
              </a:ext>
            </a:extLst>
          </p:cNvPr>
          <p:cNvPicPr>
            <a:picLocks noChangeAspect="1"/>
          </p:cNvPicPr>
          <p:nvPr/>
        </p:nvPicPr>
        <p:blipFill>
          <a:blip r:embed="rId5"/>
          <a:stretch>
            <a:fillRect/>
          </a:stretch>
        </p:blipFill>
        <p:spPr>
          <a:xfrm>
            <a:off x="6970482" y="3711425"/>
            <a:ext cx="3920301" cy="2378545"/>
          </a:xfrm>
          <a:prstGeom prst="rect">
            <a:avLst/>
          </a:prstGeom>
        </p:spPr>
      </p:pic>
      <p:pic>
        <p:nvPicPr>
          <p:cNvPr id="10" name="Picture 9">
            <a:extLst>
              <a:ext uri="{FF2B5EF4-FFF2-40B4-BE49-F238E27FC236}">
                <a16:creationId xmlns:a16="http://schemas.microsoft.com/office/drawing/2014/main" id="{E6039041-3CCA-A782-6814-03732D28246C}"/>
              </a:ext>
            </a:extLst>
          </p:cNvPr>
          <p:cNvPicPr>
            <a:picLocks noChangeAspect="1"/>
          </p:cNvPicPr>
          <p:nvPr/>
        </p:nvPicPr>
        <p:blipFill rotWithShape="1">
          <a:blip r:embed="rId6"/>
          <a:srcRect l="1" r="341"/>
          <a:stretch/>
        </p:blipFill>
        <p:spPr>
          <a:xfrm>
            <a:off x="7306944" y="1464446"/>
            <a:ext cx="3100760" cy="2216456"/>
          </a:xfrm>
          <a:prstGeom prst="rect">
            <a:avLst/>
          </a:prstGeom>
        </p:spPr>
      </p:pic>
      <p:sp>
        <p:nvSpPr>
          <p:cNvPr id="12" name="TextBox 11">
            <a:extLst>
              <a:ext uri="{FF2B5EF4-FFF2-40B4-BE49-F238E27FC236}">
                <a16:creationId xmlns:a16="http://schemas.microsoft.com/office/drawing/2014/main" id="{790C458D-CE53-DED2-876E-CA50E84AF7DF}"/>
              </a:ext>
            </a:extLst>
          </p:cNvPr>
          <p:cNvSpPr txBox="1"/>
          <p:nvPr/>
        </p:nvSpPr>
        <p:spPr>
          <a:xfrm>
            <a:off x="655531" y="1624722"/>
            <a:ext cx="5784574" cy="4502771"/>
          </a:xfrm>
          <a:prstGeom prst="rect">
            <a:avLst/>
          </a:prstGeom>
          <a:noFill/>
        </p:spPr>
        <p:txBody>
          <a:bodyPr wrap="square" rtlCol="0">
            <a:spAutoFit/>
          </a:bodyPr>
          <a:lstStyle/>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rPr>
              <a:t>‘Class’ Column: </a:t>
            </a:r>
          </a:p>
          <a:p>
            <a:pPr marL="800100" lvl="1"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Numerical Representation for Spam/Ham</a:t>
            </a: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rPr>
              <a:t>‘</a:t>
            </a:r>
            <a:r>
              <a:rPr lang="en-US" dirty="0" err="1">
                <a:ln>
                  <a:solidFill>
                    <a:schemeClr val="bg1">
                      <a:lumMod val="75000"/>
                      <a:lumOff val="25000"/>
                      <a:alpha val="10000"/>
                    </a:schemeClr>
                  </a:solidFill>
                </a:ln>
                <a:solidFill>
                  <a:schemeClr val="tx2"/>
                </a:solidFill>
              </a:rPr>
              <a:t>sms</a:t>
            </a:r>
            <a:r>
              <a:rPr lang="en-US" dirty="0">
                <a:ln>
                  <a:solidFill>
                    <a:schemeClr val="bg1">
                      <a:lumMod val="75000"/>
                      <a:lumOff val="25000"/>
                      <a:alpha val="10000"/>
                    </a:schemeClr>
                  </a:solidFill>
                </a:ln>
                <a:solidFill>
                  <a:schemeClr val="tx2"/>
                </a:solidFill>
              </a:rPr>
              <a:t>’ Column: </a:t>
            </a:r>
          </a:p>
          <a:p>
            <a:pPr marL="800100" lvl="1"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Message Lengths</a:t>
            </a:r>
          </a:p>
          <a:p>
            <a:pPr marL="800100" lvl="1"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Natural Language Processing</a:t>
            </a:r>
          </a:p>
          <a:p>
            <a:pPr marL="1257300" lvl="2"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Punctuation</a:t>
            </a:r>
          </a:p>
          <a:p>
            <a:pPr marL="1257300" lvl="2" indent="-306000">
              <a:spcBef>
                <a:spcPct val="20000"/>
              </a:spcBef>
              <a:spcAft>
                <a:spcPts val="600"/>
              </a:spcAft>
              <a:buClr>
                <a:schemeClr val="tx2"/>
              </a:buClr>
              <a:buSzPct val="70000"/>
              <a:buFont typeface="Wingdings 2" charset="2"/>
              <a:buChar char=""/>
            </a:pPr>
            <a:r>
              <a:rPr lang="en-US" sz="1600" dirty="0" err="1">
                <a:ln>
                  <a:solidFill>
                    <a:schemeClr val="bg1">
                      <a:lumMod val="75000"/>
                      <a:lumOff val="25000"/>
                      <a:alpha val="10000"/>
                    </a:schemeClr>
                  </a:solidFill>
                </a:ln>
                <a:solidFill>
                  <a:schemeClr val="tx2"/>
                </a:solidFill>
              </a:rPr>
              <a:t>Stopwords</a:t>
            </a:r>
            <a:endParaRPr lang="en-US" sz="1600" dirty="0">
              <a:ln>
                <a:solidFill>
                  <a:schemeClr val="bg1">
                    <a:lumMod val="75000"/>
                    <a:lumOff val="25000"/>
                    <a:alpha val="10000"/>
                  </a:schemeClr>
                </a:solidFill>
              </a:ln>
              <a:solidFill>
                <a:schemeClr val="tx2"/>
              </a:solidFill>
            </a:endParaRPr>
          </a:p>
          <a:p>
            <a:pPr marL="1257300" lvl="2"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Tokenization</a:t>
            </a:r>
          </a:p>
          <a:p>
            <a:pPr marL="1257300" lvl="2"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Lemmatization</a:t>
            </a:r>
          </a:p>
          <a:p>
            <a:pPr marL="1257300" lvl="2"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Case Sensitivity</a:t>
            </a:r>
          </a:p>
          <a:p>
            <a:pPr marL="1257300" lvl="2"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Phone Numbers</a:t>
            </a:r>
          </a:p>
          <a:p>
            <a:pPr marL="800100" lvl="1" indent="-306000">
              <a:spcBef>
                <a:spcPct val="20000"/>
              </a:spcBef>
              <a:spcAft>
                <a:spcPts val="600"/>
              </a:spcAft>
              <a:buClr>
                <a:schemeClr val="tx2"/>
              </a:buClr>
              <a:buSzPct val="70000"/>
              <a:buFont typeface="Wingdings 2" charset="2"/>
              <a:buChar char=""/>
            </a:pPr>
            <a:endParaRPr lang="en-US" sz="1600" dirty="0">
              <a:ln>
                <a:solidFill>
                  <a:schemeClr val="bg1">
                    <a:lumMod val="75000"/>
                    <a:lumOff val="25000"/>
                    <a:alpha val="10000"/>
                  </a:schemeClr>
                </a:solidFill>
              </a:ln>
              <a:solidFill>
                <a:schemeClr val="tx2"/>
              </a:solidFill>
            </a:endParaRPr>
          </a:p>
        </p:txBody>
      </p:sp>
      <p:sp>
        <p:nvSpPr>
          <p:cNvPr id="3" name="Slide Number Placeholder 2">
            <a:extLst>
              <a:ext uri="{FF2B5EF4-FFF2-40B4-BE49-F238E27FC236}">
                <a16:creationId xmlns:a16="http://schemas.microsoft.com/office/drawing/2014/main" id="{00FC5E46-7538-499B-E41B-E73CDAD3F69A}"/>
              </a:ext>
            </a:extLst>
          </p:cNvPr>
          <p:cNvSpPr>
            <a:spLocks noGrp="1"/>
          </p:cNvSpPr>
          <p:nvPr>
            <p:ph type="sldNum" sz="quarter" idx="12"/>
          </p:nvPr>
        </p:nvSpPr>
        <p:spPr/>
        <p:txBody>
          <a:bodyPr/>
          <a:lstStyle/>
          <a:p>
            <a:fld id="{20064C50-EA03-437B-8CE4-26DF64C76586}" type="slidenum">
              <a:rPr lang="en-US" smtClean="0"/>
              <a:t>16</a:t>
            </a:fld>
            <a:endParaRPr lang="en-US"/>
          </a:p>
        </p:txBody>
      </p:sp>
      <p:sp>
        <p:nvSpPr>
          <p:cNvPr id="51" name="TextBox 50">
            <a:extLst>
              <a:ext uri="{FF2B5EF4-FFF2-40B4-BE49-F238E27FC236}">
                <a16:creationId xmlns:a16="http://schemas.microsoft.com/office/drawing/2014/main" id="{42142557-7025-2D21-D5FF-CBCF9CAA51E5}"/>
              </a:ext>
            </a:extLst>
          </p:cNvPr>
          <p:cNvSpPr txBox="1"/>
          <p:nvPr/>
        </p:nvSpPr>
        <p:spPr>
          <a:xfrm>
            <a:off x="1495264" y="5803739"/>
            <a:ext cx="2033077" cy="369332"/>
          </a:xfrm>
          <a:prstGeom prst="rect">
            <a:avLst/>
          </a:prstGeom>
          <a:noFill/>
        </p:spPr>
        <p:txBody>
          <a:bodyPr wrap="square" rtlCol="0">
            <a:spAutoFit/>
          </a:bodyPr>
          <a:lstStyle/>
          <a:p>
            <a:pPr algn="ctr"/>
            <a:r>
              <a:rPr lang="en-US" dirty="0"/>
              <a:t>(123) 456-7890</a:t>
            </a:r>
          </a:p>
        </p:txBody>
      </p:sp>
      <p:sp>
        <p:nvSpPr>
          <p:cNvPr id="52" name="TextBox 51">
            <a:extLst>
              <a:ext uri="{FF2B5EF4-FFF2-40B4-BE49-F238E27FC236}">
                <a16:creationId xmlns:a16="http://schemas.microsoft.com/office/drawing/2014/main" id="{CC5B8DA5-7280-83A6-9BE0-927C01C4E624}"/>
              </a:ext>
            </a:extLst>
          </p:cNvPr>
          <p:cNvSpPr txBox="1"/>
          <p:nvPr/>
        </p:nvSpPr>
        <p:spPr>
          <a:xfrm>
            <a:off x="1495264" y="6116608"/>
            <a:ext cx="2033077" cy="369332"/>
          </a:xfrm>
          <a:prstGeom prst="rect">
            <a:avLst/>
          </a:prstGeom>
          <a:noFill/>
        </p:spPr>
        <p:txBody>
          <a:bodyPr wrap="square" rtlCol="0">
            <a:spAutoFit/>
          </a:bodyPr>
          <a:lstStyle/>
          <a:p>
            <a:pPr algn="ctr"/>
            <a:r>
              <a:rPr lang="en-US" dirty="0"/>
              <a:t>(895) 217-7940</a:t>
            </a:r>
          </a:p>
        </p:txBody>
      </p:sp>
      <p:sp>
        <p:nvSpPr>
          <p:cNvPr id="53" name="TextBox 52">
            <a:extLst>
              <a:ext uri="{FF2B5EF4-FFF2-40B4-BE49-F238E27FC236}">
                <a16:creationId xmlns:a16="http://schemas.microsoft.com/office/drawing/2014/main" id="{CBFC4F3B-8941-0898-EDB6-5DCF543F4BA2}"/>
              </a:ext>
            </a:extLst>
          </p:cNvPr>
          <p:cNvSpPr txBox="1"/>
          <p:nvPr/>
        </p:nvSpPr>
        <p:spPr>
          <a:xfrm>
            <a:off x="3859824" y="5802833"/>
            <a:ext cx="2033077" cy="369332"/>
          </a:xfrm>
          <a:prstGeom prst="rect">
            <a:avLst/>
          </a:prstGeom>
          <a:noFill/>
        </p:spPr>
        <p:txBody>
          <a:bodyPr wrap="square" rtlCol="0">
            <a:spAutoFit/>
          </a:bodyPr>
          <a:lstStyle/>
          <a:p>
            <a:pPr algn="ctr"/>
            <a:r>
              <a:rPr lang="en-US" dirty="0" err="1"/>
              <a:t>PhoneNumberID</a:t>
            </a:r>
            <a:endParaRPr lang="en-US" dirty="0"/>
          </a:p>
        </p:txBody>
      </p:sp>
      <p:sp>
        <p:nvSpPr>
          <p:cNvPr id="54" name="TextBox 53">
            <a:extLst>
              <a:ext uri="{FF2B5EF4-FFF2-40B4-BE49-F238E27FC236}">
                <a16:creationId xmlns:a16="http://schemas.microsoft.com/office/drawing/2014/main" id="{03AE9EC9-83FC-06EA-B829-7ECECB8C31F3}"/>
              </a:ext>
            </a:extLst>
          </p:cNvPr>
          <p:cNvSpPr txBox="1"/>
          <p:nvPr/>
        </p:nvSpPr>
        <p:spPr>
          <a:xfrm>
            <a:off x="3859823" y="6115702"/>
            <a:ext cx="2033077" cy="369332"/>
          </a:xfrm>
          <a:prstGeom prst="rect">
            <a:avLst/>
          </a:prstGeom>
          <a:noFill/>
        </p:spPr>
        <p:txBody>
          <a:bodyPr wrap="square" rtlCol="0">
            <a:spAutoFit/>
          </a:bodyPr>
          <a:lstStyle/>
          <a:p>
            <a:pPr algn="ctr"/>
            <a:r>
              <a:rPr lang="en-US" dirty="0" err="1"/>
              <a:t>PhoneNumberID</a:t>
            </a:r>
            <a:endParaRPr lang="en-US" dirty="0"/>
          </a:p>
        </p:txBody>
      </p:sp>
      <p:cxnSp>
        <p:nvCxnSpPr>
          <p:cNvPr id="55" name="Straight Arrow Connector 54">
            <a:extLst>
              <a:ext uri="{FF2B5EF4-FFF2-40B4-BE49-F238E27FC236}">
                <a16:creationId xmlns:a16="http://schemas.microsoft.com/office/drawing/2014/main" id="{169CA815-A444-649A-0144-93EAD2EBAFF9}"/>
              </a:ext>
            </a:extLst>
          </p:cNvPr>
          <p:cNvCxnSpPr>
            <a:cxnSpLocks/>
          </p:cNvCxnSpPr>
          <p:nvPr/>
        </p:nvCxnSpPr>
        <p:spPr>
          <a:xfrm>
            <a:off x="3544189" y="5987499"/>
            <a:ext cx="42282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6" name="Straight Arrow Connector 55">
            <a:extLst>
              <a:ext uri="{FF2B5EF4-FFF2-40B4-BE49-F238E27FC236}">
                <a16:creationId xmlns:a16="http://schemas.microsoft.com/office/drawing/2014/main" id="{C92ED690-AC81-C58A-F977-94518A776657}"/>
              </a:ext>
            </a:extLst>
          </p:cNvPr>
          <p:cNvCxnSpPr>
            <a:cxnSpLocks/>
          </p:cNvCxnSpPr>
          <p:nvPr/>
        </p:nvCxnSpPr>
        <p:spPr>
          <a:xfrm>
            <a:off x="3541196" y="6282405"/>
            <a:ext cx="42282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9" name="Audio 98">
            <a:hlinkClick r:id="" action="ppaction://media"/>
            <a:extLst>
              <a:ext uri="{FF2B5EF4-FFF2-40B4-BE49-F238E27FC236}">
                <a16:creationId xmlns:a16="http://schemas.microsoft.com/office/drawing/2014/main" id="{CACD329A-8C0C-BDF4-82C8-5D2FE0028A0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75781678"/>
      </p:ext>
    </p:extLst>
  </p:cSld>
  <p:clrMapOvr>
    <a:masterClrMapping/>
  </p:clrMapOvr>
  <mc:AlternateContent xmlns:mc="http://schemas.openxmlformats.org/markup-compatibility/2006" xmlns:p14="http://schemas.microsoft.com/office/powerpoint/2010/main">
    <mc:Choice Requires="p14">
      <p:transition spd="slow" p14:dur="2000" advTm="82295"/>
    </mc:Choice>
    <mc:Fallback xmlns="">
      <p:transition spd="slow" advTm="82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53BE-323D-D903-0406-45BD7FA149CE}"/>
              </a:ext>
            </a:extLst>
          </p:cNvPr>
          <p:cNvSpPr>
            <a:spLocks noGrp="1"/>
          </p:cNvSpPr>
          <p:nvPr>
            <p:ph type="title"/>
          </p:nvPr>
        </p:nvSpPr>
        <p:spPr/>
        <p:txBody>
          <a:bodyPr/>
          <a:lstStyle/>
          <a:p>
            <a:r>
              <a:rPr lang="en-US" dirty="0">
                <a:effectLst>
                  <a:outerShdw blurRad="50800" dist="38100" dir="5400000" algn="t" rotWithShape="0">
                    <a:prstClr val="black">
                      <a:alpha val="40000"/>
                    </a:prstClr>
                  </a:outerShdw>
                </a:effectLst>
              </a:rPr>
              <a:t>Methods – Data Preprocessing</a:t>
            </a:r>
          </a:p>
        </p:txBody>
      </p:sp>
      <p:sp>
        <p:nvSpPr>
          <p:cNvPr id="3" name="Slide Number Placeholder 2">
            <a:extLst>
              <a:ext uri="{FF2B5EF4-FFF2-40B4-BE49-F238E27FC236}">
                <a16:creationId xmlns:a16="http://schemas.microsoft.com/office/drawing/2014/main" id="{00FC5E46-7538-499B-E41B-E73CDAD3F69A}"/>
              </a:ext>
            </a:extLst>
          </p:cNvPr>
          <p:cNvSpPr>
            <a:spLocks noGrp="1"/>
          </p:cNvSpPr>
          <p:nvPr>
            <p:ph type="sldNum" sz="quarter" idx="12"/>
          </p:nvPr>
        </p:nvSpPr>
        <p:spPr/>
        <p:txBody>
          <a:bodyPr/>
          <a:lstStyle/>
          <a:p>
            <a:fld id="{20064C50-EA03-437B-8CE4-26DF64C76586}" type="slidenum">
              <a:rPr lang="en-US" smtClean="0"/>
              <a:t>17</a:t>
            </a:fld>
            <a:endParaRPr lang="en-US"/>
          </a:p>
        </p:txBody>
      </p:sp>
      <p:pic>
        <p:nvPicPr>
          <p:cNvPr id="5" name="Picture 4">
            <a:extLst>
              <a:ext uri="{FF2B5EF4-FFF2-40B4-BE49-F238E27FC236}">
                <a16:creationId xmlns:a16="http://schemas.microsoft.com/office/drawing/2014/main" id="{230EF288-5B94-C3C3-4DFA-C11DD4D0AB8A}"/>
              </a:ext>
            </a:extLst>
          </p:cNvPr>
          <p:cNvPicPr>
            <a:picLocks noChangeAspect="1"/>
          </p:cNvPicPr>
          <p:nvPr/>
        </p:nvPicPr>
        <p:blipFill>
          <a:blip r:embed="rId5"/>
          <a:stretch>
            <a:fillRect/>
          </a:stretch>
        </p:blipFill>
        <p:spPr>
          <a:xfrm>
            <a:off x="3410285" y="2757571"/>
            <a:ext cx="5371429" cy="1342857"/>
          </a:xfrm>
          <a:prstGeom prst="rect">
            <a:avLst/>
          </a:prstGeom>
        </p:spPr>
      </p:pic>
      <p:pic>
        <p:nvPicPr>
          <p:cNvPr id="22" name="Audio 21">
            <a:hlinkClick r:id="" action="ppaction://media"/>
            <a:extLst>
              <a:ext uri="{FF2B5EF4-FFF2-40B4-BE49-F238E27FC236}">
                <a16:creationId xmlns:a16="http://schemas.microsoft.com/office/drawing/2014/main" id="{C3BA71D5-FE8A-4557-BA2A-4362C94D56C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22204418"/>
      </p:ext>
    </p:extLst>
  </p:cSld>
  <p:clrMapOvr>
    <a:masterClrMapping/>
  </p:clrMapOvr>
  <mc:AlternateContent xmlns:mc="http://schemas.openxmlformats.org/markup-compatibility/2006" xmlns:p14="http://schemas.microsoft.com/office/powerpoint/2010/main">
    <mc:Choice Requires="p14">
      <p:transition spd="slow" p14:dur="2000" advTm="33411"/>
    </mc:Choice>
    <mc:Fallback xmlns="">
      <p:transition spd="slow" advTm="33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4FDE-9824-A6F8-6A2B-5941B1B8B05D}"/>
              </a:ext>
            </a:extLst>
          </p:cNvPr>
          <p:cNvSpPr>
            <a:spLocks noGrp="1"/>
          </p:cNvSpPr>
          <p:nvPr>
            <p:ph type="title"/>
          </p:nvPr>
        </p:nvSpPr>
        <p:spPr/>
        <p:txBody>
          <a:bodyPr/>
          <a:lstStyle/>
          <a:p>
            <a:r>
              <a:rPr lang="en-US" dirty="0"/>
              <a:t>Methods – Pre-Training Setup</a:t>
            </a:r>
          </a:p>
        </p:txBody>
      </p:sp>
      <p:sp>
        <p:nvSpPr>
          <p:cNvPr id="7" name="Slide Number Placeholder 6">
            <a:extLst>
              <a:ext uri="{FF2B5EF4-FFF2-40B4-BE49-F238E27FC236}">
                <a16:creationId xmlns:a16="http://schemas.microsoft.com/office/drawing/2014/main" id="{6ECD239A-C2F7-024E-9277-1C85C3C644C2}"/>
              </a:ext>
            </a:extLst>
          </p:cNvPr>
          <p:cNvSpPr>
            <a:spLocks noGrp="1"/>
          </p:cNvSpPr>
          <p:nvPr>
            <p:ph type="sldNum" sz="quarter" idx="12"/>
          </p:nvPr>
        </p:nvSpPr>
        <p:spPr/>
        <p:txBody>
          <a:bodyPr/>
          <a:lstStyle/>
          <a:p>
            <a:fld id="{20064C50-EA03-437B-8CE4-26DF64C76586}" type="slidenum">
              <a:rPr lang="en-US" smtClean="0"/>
              <a:t>18</a:t>
            </a:fld>
            <a:endParaRPr lang="en-US"/>
          </a:p>
        </p:txBody>
      </p:sp>
      <p:pic>
        <p:nvPicPr>
          <p:cNvPr id="15" name="Picture 14">
            <a:extLst>
              <a:ext uri="{FF2B5EF4-FFF2-40B4-BE49-F238E27FC236}">
                <a16:creationId xmlns:a16="http://schemas.microsoft.com/office/drawing/2014/main" id="{24A13D8B-BC9B-1911-C4E8-537BC5B27D1A}"/>
              </a:ext>
            </a:extLst>
          </p:cNvPr>
          <p:cNvPicPr>
            <a:picLocks noChangeAspect="1"/>
          </p:cNvPicPr>
          <p:nvPr/>
        </p:nvPicPr>
        <p:blipFill>
          <a:blip r:embed="rId5"/>
          <a:stretch>
            <a:fillRect/>
          </a:stretch>
        </p:blipFill>
        <p:spPr>
          <a:xfrm>
            <a:off x="9133415" y="1506569"/>
            <a:ext cx="1757368" cy="295237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87D6ACE-1647-D79B-DC23-D0B95DACC5E0}"/>
                  </a:ext>
                </a:extLst>
              </p:cNvPr>
              <p:cNvSpPr txBox="1"/>
              <p:nvPr/>
            </p:nvSpPr>
            <p:spPr>
              <a:xfrm>
                <a:off x="913795" y="1732449"/>
                <a:ext cx="4077262" cy="3179332"/>
              </a:xfrm>
              <a:prstGeom prst="rect">
                <a:avLst/>
              </a:prstGeom>
              <a:noFill/>
            </p:spPr>
            <p:txBody>
              <a:bodyPr wrap="square" rtlCol="0">
                <a:spAutoFit/>
              </a:bodyPr>
              <a:lstStyle/>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Vectorization?</a:t>
                </a: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Define Variables</a:t>
                </a:r>
              </a:p>
              <a:p>
                <a:pPr marL="800100" lvl="2"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Dependent Variable (</a:t>
                </a:r>
                <a14:m>
                  <m:oMath xmlns:m="http://schemas.openxmlformats.org/officeDocument/2006/math">
                    <m: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𝑦</m:t>
                    </m:r>
                  </m:oMath>
                </a14:m>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marL="800100" lvl="2"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Independent Variable (X)</a:t>
                </a: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Split Training and Testing Data</a:t>
                </a:r>
              </a:p>
              <a:p>
                <a:pPr marL="800100" lvl="2"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75/25 Split</a:t>
                </a: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Vectorization!</a:t>
                </a:r>
              </a:p>
              <a:p>
                <a:endParaRPr lang="en-US" dirty="0"/>
              </a:p>
            </p:txBody>
          </p:sp>
        </mc:Choice>
        <mc:Fallback xmlns="">
          <p:sp>
            <p:nvSpPr>
              <p:cNvPr id="16" name="TextBox 15">
                <a:extLst>
                  <a:ext uri="{FF2B5EF4-FFF2-40B4-BE49-F238E27FC236}">
                    <a16:creationId xmlns:a16="http://schemas.microsoft.com/office/drawing/2014/main" id="{687D6ACE-1647-D79B-DC23-D0B95DACC5E0}"/>
                  </a:ext>
                </a:extLst>
              </p:cNvPr>
              <p:cNvSpPr txBox="1">
                <a:spLocks noRot="1" noChangeAspect="1" noMove="1" noResize="1" noEditPoints="1" noAdjustHandles="1" noChangeArrowheads="1" noChangeShapeType="1" noTextEdit="1"/>
              </p:cNvSpPr>
              <p:nvPr/>
            </p:nvSpPr>
            <p:spPr>
              <a:xfrm>
                <a:off x="913795" y="1732449"/>
                <a:ext cx="4077262" cy="3179332"/>
              </a:xfrm>
              <a:prstGeom prst="rect">
                <a:avLst/>
              </a:prstGeom>
              <a:blipFill>
                <a:blip r:embed="rId6"/>
                <a:stretch>
                  <a:fillRect/>
                </a:stretch>
              </a:blipFill>
            </p:spPr>
            <p:txBody>
              <a:bodyPr/>
              <a:lstStyle/>
              <a:p>
                <a:r>
                  <a:rPr lang="en-US">
                    <a:noFill/>
                  </a:rPr>
                  <a:t> </a:t>
                </a:r>
              </a:p>
            </p:txBody>
          </p:sp>
        </mc:Fallback>
      </mc:AlternateContent>
      <p:pic>
        <p:nvPicPr>
          <p:cNvPr id="61" name="Audio 60">
            <a:hlinkClick r:id="" action="ppaction://media"/>
            <a:extLst>
              <a:ext uri="{FF2B5EF4-FFF2-40B4-BE49-F238E27FC236}">
                <a16:creationId xmlns:a16="http://schemas.microsoft.com/office/drawing/2014/main" id="{87F35F59-61CC-A4BD-716E-E22AB4C4BBD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
        <p:nvSpPr>
          <p:cNvPr id="24" name="TextBox 23">
            <a:extLst>
              <a:ext uri="{FF2B5EF4-FFF2-40B4-BE49-F238E27FC236}">
                <a16:creationId xmlns:a16="http://schemas.microsoft.com/office/drawing/2014/main" id="{B7766B75-B6AE-2191-D18D-1076C23E5749}"/>
              </a:ext>
            </a:extLst>
          </p:cNvPr>
          <p:cNvSpPr txBox="1"/>
          <p:nvPr/>
        </p:nvSpPr>
        <p:spPr>
          <a:xfrm>
            <a:off x="5078717" y="5837829"/>
            <a:ext cx="2205540" cy="307777"/>
          </a:xfrm>
          <a:prstGeom prst="rect">
            <a:avLst/>
          </a:prstGeom>
          <a:noFill/>
        </p:spPr>
        <p:txBody>
          <a:bodyPr wrap="square" rtlCol="0">
            <a:spAutoFit/>
          </a:bodyPr>
          <a:lstStyle/>
          <a:p>
            <a:r>
              <a:rPr lang="en-US" sz="1400" dirty="0"/>
              <a:t>The quick brown fox</a:t>
            </a:r>
          </a:p>
        </p:txBody>
      </p:sp>
      <p:sp>
        <p:nvSpPr>
          <p:cNvPr id="25" name="TextBox 24">
            <a:extLst>
              <a:ext uri="{FF2B5EF4-FFF2-40B4-BE49-F238E27FC236}">
                <a16:creationId xmlns:a16="http://schemas.microsoft.com/office/drawing/2014/main" id="{926FF01E-A927-A50D-DA56-753D30CBE344}"/>
              </a:ext>
            </a:extLst>
          </p:cNvPr>
          <p:cNvSpPr txBox="1"/>
          <p:nvPr/>
        </p:nvSpPr>
        <p:spPr>
          <a:xfrm>
            <a:off x="5381629" y="6152878"/>
            <a:ext cx="1166774" cy="307777"/>
          </a:xfrm>
          <a:prstGeom prst="rect">
            <a:avLst/>
          </a:prstGeom>
          <a:noFill/>
        </p:spPr>
        <p:txBody>
          <a:bodyPr wrap="square" rtlCol="0">
            <a:spAutoFit/>
          </a:bodyPr>
          <a:lstStyle/>
          <a:p>
            <a:r>
              <a:rPr lang="en-US" sz="1400" dirty="0"/>
              <a:t>The lazy dog</a:t>
            </a:r>
          </a:p>
        </p:txBody>
      </p:sp>
      <p:sp>
        <p:nvSpPr>
          <p:cNvPr id="26" name="TextBox 25">
            <a:extLst>
              <a:ext uri="{FF2B5EF4-FFF2-40B4-BE49-F238E27FC236}">
                <a16:creationId xmlns:a16="http://schemas.microsoft.com/office/drawing/2014/main" id="{7B00F17B-3B57-C8FB-BBD9-9B49C76CC442}"/>
              </a:ext>
            </a:extLst>
          </p:cNvPr>
          <p:cNvSpPr txBox="1"/>
          <p:nvPr/>
        </p:nvSpPr>
        <p:spPr>
          <a:xfrm>
            <a:off x="5078717" y="6467927"/>
            <a:ext cx="1870319" cy="307777"/>
          </a:xfrm>
          <a:prstGeom prst="rect">
            <a:avLst/>
          </a:prstGeom>
          <a:noFill/>
        </p:spPr>
        <p:txBody>
          <a:bodyPr wrap="square" rtlCol="0">
            <a:spAutoFit/>
          </a:bodyPr>
          <a:lstStyle/>
          <a:p>
            <a:r>
              <a:rPr lang="en-US" sz="1400" dirty="0"/>
              <a:t>Jumped over the fence</a:t>
            </a:r>
          </a:p>
        </p:txBody>
      </p:sp>
      <p:graphicFrame>
        <p:nvGraphicFramePr>
          <p:cNvPr id="30" name="Table 12">
            <a:extLst>
              <a:ext uri="{FF2B5EF4-FFF2-40B4-BE49-F238E27FC236}">
                <a16:creationId xmlns:a16="http://schemas.microsoft.com/office/drawing/2014/main" id="{9CCE3B9A-98D5-7DB2-1328-7C4E022E70EA}"/>
              </a:ext>
            </a:extLst>
          </p:cNvPr>
          <p:cNvGraphicFramePr>
            <a:graphicFrameLocks noGrp="1"/>
          </p:cNvGraphicFramePr>
          <p:nvPr/>
        </p:nvGraphicFramePr>
        <p:xfrm>
          <a:off x="3125186" y="4217677"/>
          <a:ext cx="5941627" cy="1500034"/>
        </p:xfrm>
        <a:graphic>
          <a:graphicData uri="http://schemas.openxmlformats.org/drawingml/2006/table">
            <a:tbl>
              <a:tblPr firstRow="1" firstCol="1">
                <a:tableStyleId>{08FB837D-C827-4EFA-A057-4D05807E0F7C}</a:tableStyleId>
              </a:tblPr>
              <a:tblGrid>
                <a:gridCol w="385585">
                  <a:extLst>
                    <a:ext uri="{9D8B030D-6E8A-4147-A177-3AD203B41FA5}">
                      <a16:colId xmlns:a16="http://schemas.microsoft.com/office/drawing/2014/main" val="2861850285"/>
                    </a:ext>
                  </a:extLst>
                </a:gridCol>
                <a:gridCol w="617338">
                  <a:extLst>
                    <a:ext uri="{9D8B030D-6E8A-4147-A177-3AD203B41FA5}">
                      <a16:colId xmlns:a16="http://schemas.microsoft.com/office/drawing/2014/main" val="522435161"/>
                    </a:ext>
                  </a:extLst>
                </a:gridCol>
                <a:gridCol w="617338">
                  <a:extLst>
                    <a:ext uri="{9D8B030D-6E8A-4147-A177-3AD203B41FA5}">
                      <a16:colId xmlns:a16="http://schemas.microsoft.com/office/drawing/2014/main" val="2684552313"/>
                    </a:ext>
                  </a:extLst>
                </a:gridCol>
                <a:gridCol w="617338">
                  <a:extLst>
                    <a:ext uri="{9D8B030D-6E8A-4147-A177-3AD203B41FA5}">
                      <a16:colId xmlns:a16="http://schemas.microsoft.com/office/drawing/2014/main" val="374905772"/>
                    </a:ext>
                  </a:extLst>
                </a:gridCol>
                <a:gridCol w="617338">
                  <a:extLst>
                    <a:ext uri="{9D8B030D-6E8A-4147-A177-3AD203B41FA5}">
                      <a16:colId xmlns:a16="http://schemas.microsoft.com/office/drawing/2014/main" val="3505221329"/>
                    </a:ext>
                  </a:extLst>
                </a:gridCol>
                <a:gridCol w="617338">
                  <a:extLst>
                    <a:ext uri="{9D8B030D-6E8A-4147-A177-3AD203B41FA5}">
                      <a16:colId xmlns:a16="http://schemas.microsoft.com/office/drawing/2014/main" val="2687117933"/>
                    </a:ext>
                  </a:extLst>
                </a:gridCol>
                <a:gridCol w="617338">
                  <a:extLst>
                    <a:ext uri="{9D8B030D-6E8A-4147-A177-3AD203B41FA5}">
                      <a16:colId xmlns:a16="http://schemas.microsoft.com/office/drawing/2014/main" val="3699872234"/>
                    </a:ext>
                  </a:extLst>
                </a:gridCol>
                <a:gridCol w="617338">
                  <a:extLst>
                    <a:ext uri="{9D8B030D-6E8A-4147-A177-3AD203B41FA5}">
                      <a16:colId xmlns:a16="http://schemas.microsoft.com/office/drawing/2014/main" val="4213597458"/>
                    </a:ext>
                  </a:extLst>
                </a:gridCol>
                <a:gridCol w="617338">
                  <a:extLst>
                    <a:ext uri="{9D8B030D-6E8A-4147-A177-3AD203B41FA5}">
                      <a16:colId xmlns:a16="http://schemas.microsoft.com/office/drawing/2014/main" val="3118205630"/>
                    </a:ext>
                  </a:extLst>
                </a:gridCol>
                <a:gridCol w="617338">
                  <a:extLst>
                    <a:ext uri="{9D8B030D-6E8A-4147-A177-3AD203B41FA5}">
                      <a16:colId xmlns:a16="http://schemas.microsoft.com/office/drawing/2014/main" val="2607130687"/>
                    </a:ext>
                  </a:extLst>
                </a:gridCol>
              </a:tblGrid>
              <a:tr h="402754">
                <a:tc>
                  <a:txBody>
                    <a:bodyPr/>
                    <a:lstStyle/>
                    <a:p>
                      <a:endParaRPr lang="en-US" sz="1600" dirty="0">
                        <a:solidFill>
                          <a:schemeClr val="tx1"/>
                        </a:solidFill>
                      </a:endParaRPr>
                    </a:p>
                  </a:txBody>
                  <a:tcPr>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the</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quick</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brown</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fox</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lazy</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dog</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jumped</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over</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fence</a:t>
                      </a:r>
                    </a:p>
                  </a:txBody>
                  <a:tcPr anchor="ctr">
                    <a:lnL w="12700" cap="flat" cmpd="sng" algn="ctr">
                      <a:solidFill>
                        <a:schemeClr val="accent6">
                          <a:lumMod val="75000"/>
                        </a:schemeClr>
                      </a:solidFill>
                      <a:prstDash val="solid"/>
                      <a:round/>
                      <a:headEnd type="none" w="med" len="med"/>
                      <a:tailEnd type="none" w="med" len="med"/>
                    </a:lnL>
                  </a:tcPr>
                </a:tc>
                <a:extLst>
                  <a:ext uri="{0D108BD9-81ED-4DB2-BD59-A6C34878D82A}">
                    <a16:rowId xmlns:a16="http://schemas.microsoft.com/office/drawing/2014/main" val="3779277400"/>
                  </a:ext>
                </a:extLst>
              </a:tr>
              <a:tr h="358004">
                <a:tc>
                  <a:txBody>
                    <a:bodyPr/>
                    <a:lstStyle/>
                    <a:p>
                      <a:pPr algn="ctr"/>
                      <a:r>
                        <a:rPr lang="en-US" dirty="0">
                          <a:solidFill>
                            <a:schemeClr val="bg1"/>
                          </a:solidFill>
                        </a:rPr>
                        <a:t>1</a:t>
                      </a:r>
                    </a:p>
                  </a:txBody>
                  <a:tcPr>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tcPr>
                </a:tc>
                <a:extLst>
                  <a:ext uri="{0D108BD9-81ED-4DB2-BD59-A6C34878D82A}">
                    <a16:rowId xmlns:a16="http://schemas.microsoft.com/office/drawing/2014/main" val="1135339302"/>
                  </a:ext>
                </a:extLst>
              </a:tr>
              <a:tr h="358004">
                <a:tc>
                  <a:txBody>
                    <a:bodyPr/>
                    <a:lstStyle/>
                    <a:p>
                      <a:pPr algn="ctr"/>
                      <a:r>
                        <a:rPr lang="en-US" dirty="0">
                          <a:solidFill>
                            <a:schemeClr val="bg1"/>
                          </a:solidFill>
                        </a:rPr>
                        <a:t>2</a:t>
                      </a:r>
                    </a:p>
                  </a:txBody>
                  <a:tcPr>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tcPr>
                </a:tc>
                <a:extLst>
                  <a:ext uri="{0D108BD9-81ED-4DB2-BD59-A6C34878D82A}">
                    <a16:rowId xmlns:a16="http://schemas.microsoft.com/office/drawing/2014/main" val="318818029"/>
                  </a:ext>
                </a:extLst>
              </a:tr>
              <a:tr h="358004">
                <a:tc>
                  <a:txBody>
                    <a:bodyPr/>
                    <a:lstStyle/>
                    <a:p>
                      <a:pPr algn="ctr"/>
                      <a:r>
                        <a:rPr lang="en-US" dirty="0">
                          <a:solidFill>
                            <a:schemeClr val="bg1"/>
                          </a:solidFill>
                        </a:rPr>
                        <a:t>3</a:t>
                      </a:r>
                    </a:p>
                  </a:txBody>
                  <a:tcPr>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tcPr>
                </a:tc>
                <a:extLst>
                  <a:ext uri="{0D108BD9-81ED-4DB2-BD59-A6C34878D82A}">
                    <a16:rowId xmlns:a16="http://schemas.microsoft.com/office/drawing/2014/main" val="3100963095"/>
                  </a:ext>
                </a:extLst>
              </a:tr>
            </a:tbl>
          </a:graphicData>
        </a:graphic>
      </p:graphicFrame>
    </p:spTree>
    <p:extLst>
      <p:ext uri="{BB962C8B-B14F-4D97-AF65-F5344CB8AC3E}">
        <p14:creationId xmlns:p14="http://schemas.microsoft.com/office/powerpoint/2010/main" val="2996326680"/>
      </p:ext>
    </p:extLst>
  </p:cSld>
  <p:clrMapOvr>
    <a:masterClrMapping/>
  </p:clrMapOvr>
  <mc:AlternateContent xmlns:mc="http://schemas.openxmlformats.org/markup-compatibility/2006" xmlns:p14="http://schemas.microsoft.com/office/powerpoint/2010/main">
    <mc:Choice Requires="p14">
      <p:transition spd="slow" p14:dur="2000" advTm="71101"/>
    </mc:Choice>
    <mc:Fallback xmlns="">
      <p:transition spd="slow" advTm="71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4FDE-9824-A6F8-6A2B-5941B1B8B05D}"/>
              </a:ext>
            </a:extLst>
          </p:cNvPr>
          <p:cNvSpPr>
            <a:spLocks noGrp="1"/>
          </p:cNvSpPr>
          <p:nvPr>
            <p:ph type="title"/>
          </p:nvPr>
        </p:nvSpPr>
        <p:spPr/>
        <p:txBody>
          <a:bodyPr/>
          <a:lstStyle/>
          <a:p>
            <a:r>
              <a:rPr lang="en-US" dirty="0"/>
              <a:t>Methods – Pre-Training Setup</a:t>
            </a:r>
          </a:p>
        </p:txBody>
      </p:sp>
      <p:sp>
        <p:nvSpPr>
          <p:cNvPr id="5" name="Slide Number Placeholder 4">
            <a:extLst>
              <a:ext uri="{FF2B5EF4-FFF2-40B4-BE49-F238E27FC236}">
                <a16:creationId xmlns:a16="http://schemas.microsoft.com/office/drawing/2014/main" id="{086AE6A9-F9E9-5D34-A1D5-59886573D523}"/>
              </a:ext>
            </a:extLst>
          </p:cNvPr>
          <p:cNvSpPr>
            <a:spLocks noGrp="1"/>
          </p:cNvSpPr>
          <p:nvPr>
            <p:ph type="sldNum" sz="quarter" idx="12"/>
          </p:nvPr>
        </p:nvSpPr>
        <p:spPr/>
        <p:txBody>
          <a:bodyPr/>
          <a:lstStyle/>
          <a:p>
            <a:fld id="{20064C50-EA03-437B-8CE4-26DF64C76586}" type="slidenum">
              <a:rPr lang="en-US" smtClean="0"/>
              <a:t>19</a:t>
            </a:fld>
            <a:endParaRPr lang="en-US"/>
          </a:p>
        </p:txBody>
      </p:sp>
      <p:pic>
        <p:nvPicPr>
          <p:cNvPr id="24" name="Picture 23">
            <a:extLst>
              <a:ext uri="{FF2B5EF4-FFF2-40B4-BE49-F238E27FC236}">
                <a16:creationId xmlns:a16="http://schemas.microsoft.com/office/drawing/2014/main" id="{7BFD0039-7AE0-E380-9F1C-3978F04C31B0}"/>
              </a:ext>
            </a:extLst>
          </p:cNvPr>
          <p:cNvPicPr>
            <a:picLocks noChangeAspect="1"/>
          </p:cNvPicPr>
          <p:nvPr/>
        </p:nvPicPr>
        <p:blipFill>
          <a:blip r:embed="rId5"/>
          <a:stretch>
            <a:fillRect/>
          </a:stretch>
        </p:blipFill>
        <p:spPr>
          <a:xfrm>
            <a:off x="2695817" y="3324065"/>
            <a:ext cx="6789718" cy="2924335"/>
          </a:xfrm>
          <a:prstGeom prst="rect">
            <a:avLst/>
          </a:prstGeom>
        </p:spPr>
      </p:pic>
      <p:sp>
        <p:nvSpPr>
          <p:cNvPr id="25" name="TextBox 24">
            <a:extLst>
              <a:ext uri="{FF2B5EF4-FFF2-40B4-BE49-F238E27FC236}">
                <a16:creationId xmlns:a16="http://schemas.microsoft.com/office/drawing/2014/main" id="{D74F7FF6-6BE9-BC16-5C9E-448C384D88E9}"/>
              </a:ext>
            </a:extLst>
          </p:cNvPr>
          <p:cNvSpPr txBox="1"/>
          <p:nvPr/>
        </p:nvSpPr>
        <p:spPr>
          <a:xfrm>
            <a:off x="913795" y="1580050"/>
            <a:ext cx="4150303" cy="1163395"/>
          </a:xfrm>
          <a:prstGeom prst="rect">
            <a:avLst/>
          </a:prstGeom>
          <a:noFill/>
        </p:spPr>
        <p:txBody>
          <a:bodyPr wrap="none" rtlCol="0">
            <a:spAutoFit/>
          </a:bodyPr>
          <a:lstStyle/>
          <a:p>
            <a:pPr marL="342900"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Vectorize the Dataset</a:t>
            </a:r>
          </a:p>
          <a:p>
            <a:pPr marL="800100" lvl="1"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Bag of Words (BOW) Approach</a:t>
            </a:r>
          </a:p>
          <a:p>
            <a:endParaRPr lang="en-US" dirty="0"/>
          </a:p>
        </p:txBody>
      </p:sp>
      <p:pic>
        <p:nvPicPr>
          <p:cNvPr id="45" name="Audio 44">
            <a:hlinkClick r:id="" action="ppaction://media"/>
            <a:extLst>
              <a:ext uri="{FF2B5EF4-FFF2-40B4-BE49-F238E27FC236}">
                <a16:creationId xmlns:a16="http://schemas.microsoft.com/office/drawing/2014/main" id="{C0352C3E-0E5E-1797-B138-E02E569ABCF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60780362"/>
      </p:ext>
    </p:extLst>
  </p:cSld>
  <p:clrMapOvr>
    <a:masterClrMapping/>
  </p:clrMapOvr>
  <mc:AlternateContent xmlns:mc="http://schemas.openxmlformats.org/markup-compatibility/2006" xmlns:p14="http://schemas.microsoft.com/office/powerpoint/2010/main">
    <mc:Choice Requires="p14">
      <p:transition spd="slow" p14:dur="2000" advTm="19283"/>
    </mc:Choice>
    <mc:Fallback xmlns="">
      <p:transition spd="slow" advTm="19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F7E42-8094-F0B1-50FE-0F08569D13B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AD03072-203B-FB11-6D51-05325634E461}"/>
              </a:ext>
            </a:extLst>
          </p:cNvPr>
          <p:cNvSpPr>
            <a:spLocks noGrp="1"/>
          </p:cNvSpPr>
          <p:nvPr>
            <p:ph sz="half" idx="1"/>
          </p:nvPr>
        </p:nvSpPr>
        <p:spPr/>
        <p:txBody>
          <a:bodyPr>
            <a:normAutofit/>
          </a:bodyPr>
          <a:lstStyle/>
          <a:p>
            <a:pPr marL="0" indent="0">
              <a:buNone/>
            </a:pPr>
            <a:r>
              <a:rPr lang="en-US" dirty="0"/>
              <a:t>Section 1 (Presented by Robert Chavez)</a:t>
            </a:r>
          </a:p>
          <a:p>
            <a:r>
              <a:rPr lang="en-US" dirty="0"/>
              <a:t>Project objective</a:t>
            </a:r>
          </a:p>
          <a:p>
            <a:r>
              <a:rPr lang="en-US" dirty="0"/>
              <a:t>Background</a:t>
            </a:r>
          </a:p>
          <a:p>
            <a:r>
              <a:rPr lang="en-US" dirty="0"/>
              <a:t>Machine Learning</a:t>
            </a:r>
          </a:p>
          <a:p>
            <a:r>
              <a:rPr lang="en-US" dirty="0"/>
              <a:t>Machine Learning in Cyber Security</a:t>
            </a:r>
          </a:p>
          <a:p>
            <a:r>
              <a:rPr lang="en-US" dirty="0"/>
              <a:t>Introduction To Our Study</a:t>
            </a:r>
          </a:p>
          <a:p>
            <a:r>
              <a:rPr lang="en-US" dirty="0"/>
              <a:t>Related Work</a:t>
            </a:r>
          </a:p>
          <a:p>
            <a:r>
              <a:rPr lang="en-US" dirty="0"/>
              <a:t>Dataset Introduction</a:t>
            </a:r>
          </a:p>
          <a:p>
            <a:r>
              <a:rPr lang="en-US" dirty="0"/>
              <a:t>Dataset Analysis</a:t>
            </a:r>
          </a:p>
        </p:txBody>
      </p:sp>
      <p:sp>
        <p:nvSpPr>
          <p:cNvPr id="4" name="Content Placeholder 3">
            <a:extLst>
              <a:ext uri="{FF2B5EF4-FFF2-40B4-BE49-F238E27FC236}">
                <a16:creationId xmlns:a16="http://schemas.microsoft.com/office/drawing/2014/main" id="{48A9B4D2-C6A5-78D8-794A-ADDA407A67B2}"/>
              </a:ext>
            </a:extLst>
          </p:cNvPr>
          <p:cNvSpPr>
            <a:spLocks noGrp="1"/>
          </p:cNvSpPr>
          <p:nvPr>
            <p:ph sz="half" idx="2"/>
          </p:nvPr>
        </p:nvSpPr>
        <p:spPr/>
        <p:txBody>
          <a:bodyPr>
            <a:normAutofit/>
          </a:bodyPr>
          <a:lstStyle/>
          <a:p>
            <a:pPr marL="0" indent="0">
              <a:buNone/>
            </a:pPr>
            <a:r>
              <a:rPr lang="en-US" dirty="0"/>
              <a:t>Section 2 (Presented by Kiera Conway)</a:t>
            </a:r>
          </a:p>
          <a:p>
            <a:r>
              <a:rPr lang="en-US" dirty="0"/>
              <a:t>Data Preprocessing</a:t>
            </a:r>
          </a:p>
          <a:p>
            <a:r>
              <a:rPr lang="en-US" dirty="0"/>
              <a:t>Pre-Training Setup</a:t>
            </a:r>
          </a:p>
          <a:p>
            <a:r>
              <a:rPr lang="en-US" dirty="0"/>
              <a:t>Model – Naïve Bayes</a:t>
            </a:r>
          </a:p>
          <a:p>
            <a:r>
              <a:rPr lang="en-US" dirty="0"/>
              <a:t>Model – Decision Trees</a:t>
            </a:r>
          </a:p>
          <a:p>
            <a:r>
              <a:rPr lang="en-US" dirty="0"/>
              <a:t>Model – K-Nearest Neighbors</a:t>
            </a:r>
          </a:p>
          <a:p>
            <a:r>
              <a:rPr lang="en-US" dirty="0"/>
              <a:t>Model Review</a:t>
            </a:r>
          </a:p>
          <a:p>
            <a:r>
              <a:rPr lang="en-US" dirty="0"/>
              <a:t>Compare Model Metrics</a:t>
            </a:r>
          </a:p>
          <a:p>
            <a:r>
              <a:rPr lang="en-US" dirty="0"/>
              <a:t>Conclusion</a:t>
            </a:r>
          </a:p>
          <a:p>
            <a:endParaRPr lang="en-US" dirty="0"/>
          </a:p>
        </p:txBody>
      </p:sp>
      <p:pic>
        <p:nvPicPr>
          <p:cNvPr id="9" name="Audio 8">
            <a:hlinkClick r:id="" action="ppaction://media"/>
            <a:extLst>
              <a:ext uri="{FF2B5EF4-FFF2-40B4-BE49-F238E27FC236}">
                <a16:creationId xmlns:a16="http://schemas.microsoft.com/office/drawing/2014/main" id="{1D8647D1-B3D2-AACD-2CA6-02C19754BA9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656365"/>
      </p:ext>
    </p:extLst>
  </p:cSld>
  <p:clrMapOvr>
    <a:masterClrMapping/>
  </p:clrMapOvr>
  <mc:AlternateContent xmlns:mc="http://schemas.openxmlformats.org/markup-compatibility/2006" xmlns:p14="http://schemas.microsoft.com/office/powerpoint/2010/main">
    <mc:Choice Requires="p14">
      <p:transition spd="slow" p14:dur="2000" advTm="28034"/>
    </mc:Choice>
    <mc:Fallback xmlns="">
      <p:transition spd="slow" advTm="28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4FDE-9824-A6F8-6A2B-5941B1B8B05D}"/>
              </a:ext>
            </a:extLst>
          </p:cNvPr>
          <p:cNvSpPr>
            <a:spLocks noGrp="1"/>
          </p:cNvSpPr>
          <p:nvPr>
            <p:ph type="title"/>
          </p:nvPr>
        </p:nvSpPr>
        <p:spPr/>
        <p:txBody>
          <a:bodyPr/>
          <a:lstStyle/>
          <a:p>
            <a:r>
              <a:rPr lang="en-US" dirty="0"/>
              <a:t>Model – Naïve Bayes</a:t>
            </a:r>
          </a:p>
        </p:txBody>
      </p:sp>
      <p:sp>
        <p:nvSpPr>
          <p:cNvPr id="5" name="Slide Number Placeholder 4">
            <a:extLst>
              <a:ext uri="{FF2B5EF4-FFF2-40B4-BE49-F238E27FC236}">
                <a16:creationId xmlns:a16="http://schemas.microsoft.com/office/drawing/2014/main" id="{0625F71E-C33C-1774-B49D-8E737C904FAD}"/>
              </a:ext>
            </a:extLst>
          </p:cNvPr>
          <p:cNvSpPr>
            <a:spLocks noGrp="1"/>
          </p:cNvSpPr>
          <p:nvPr>
            <p:ph type="sldNum" sz="quarter" idx="12"/>
          </p:nvPr>
        </p:nvSpPr>
        <p:spPr/>
        <p:txBody>
          <a:bodyPr/>
          <a:lstStyle/>
          <a:p>
            <a:fld id="{20064C50-EA03-437B-8CE4-26DF64C76586}" type="slidenum">
              <a:rPr lang="en-US" smtClean="0"/>
              <a:t>20</a:t>
            </a:fld>
            <a:endParaRPr lang="en-US"/>
          </a:p>
        </p:txBody>
      </p:sp>
      <p:sp>
        <p:nvSpPr>
          <p:cNvPr id="6" name="TextBox 5">
            <a:extLst>
              <a:ext uri="{FF2B5EF4-FFF2-40B4-BE49-F238E27FC236}">
                <a16:creationId xmlns:a16="http://schemas.microsoft.com/office/drawing/2014/main" id="{6D075C46-F7C1-B184-C6E3-6D9CD1258623}"/>
              </a:ext>
            </a:extLst>
          </p:cNvPr>
          <p:cNvSpPr txBox="1"/>
          <p:nvPr/>
        </p:nvSpPr>
        <p:spPr>
          <a:xfrm>
            <a:off x="600075" y="1676400"/>
            <a:ext cx="3604128" cy="809452"/>
          </a:xfrm>
          <a:prstGeom prst="rect">
            <a:avLst/>
          </a:prstGeom>
          <a:noFill/>
        </p:spPr>
        <p:txBody>
          <a:bodyPr wrap="none" rtlCol="0">
            <a:spAutoFit/>
          </a:bodyPr>
          <a:lstStyle/>
          <a:p>
            <a:pPr marL="342900"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Probabilistic and Naïve </a:t>
            </a:r>
          </a:p>
          <a:p>
            <a:pPr marL="800100" lvl="1" indent="-306000">
              <a:spcBef>
                <a:spcPct val="20000"/>
              </a:spcBef>
              <a:spcAft>
                <a:spcPts val="600"/>
              </a:spcAft>
              <a:buClr>
                <a:schemeClr val="tx2"/>
              </a:buClr>
              <a:buSzPct val="70000"/>
              <a:buFont typeface="Wingdings 2" charset="2"/>
              <a:buChar char=""/>
            </a:pP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MultinomialNB</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p:txBody>
      </p:sp>
      <p:pic>
        <p:nvPicPr>
          <p:cNvPr id="12" name="Picture 11">
            <a:extLst>
              <a:ext uri="{FF2B5EF4-FFF2-40B4-BE49-F238E27FC236}">
                <a16:creationId xmlns:a16="http://schemas.microsoft.com/office/drawing/2014/main" id="{4E50641A-3D70-4605-C909-898933CB390E}"/>
              </a:ext>
            </a:extLst>
          </p:cNvPr>
          <p:cNvPicPr>
            <a:picLocks noChangeAspect="1"/>
          </p:cNvPicPr>
          <p:nvPr/>
        </p:nvPicPr>
        <p:blipFill>
          <a:blip r:embed="rId5"/>
          <a:stretch>
            <a:fillRect/>
          </a:stretch>
        </p:blipFill>
        <p:spPr>
          <a:xfrm>
            <a:off x="6005069" y="1676400"/>
            <a:ext cx="4885714" cy="4552381"/>
          </a:xfrm>
          <a:prstGeom prst="rect">
            <a:avLst/>
          </a:prstGeom>
        </p:spPr>
      </p:pic>
      <p:pic>
        <p:nvPicPr>
          <p:cNvPr id="35" name="Audio 34">
            <a:hlinkClick r:id="" action="ppaction://media"/>
            <a:extLst>
              <a:ext uri="{FF2B5EF4-FFF2-40B4-BE49-F238E27FC236}">
                <a16:creationId xmlns:a16="http://schemas.microsoft.com/office/drawing/2014/main" id="{E20EEB63-FD90-47A3-2D09-DB621B2052D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13828961"/>
      </p:ext>
    </p:extLst>
  </p:cSld>
  <p:clrMapOvr>
    <a:masterClrMapping/>
  </p:clrMapOvr>
  <mc:AlternateContent xmlns:mc="http://schemas.openxmlformats.org/markup-compatibility/2006" xmlns:p14="http://schemas.microsoft.com/office/powerpoint/2010/main">
    <mc:Choice Requires="p14">
      <p:transition spd="slow" p14:dur="2000" advTm="60352"/>
    </mc:Choice>
    <mc:Fallback xmlns="">
      <p:transition spd="slow" advTm="60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4FDE-9824-A6F8-6A2B-5941B1B8B05D}"/>
              </a:ext>
            </a:extLst>
          </p:cNvPr>
          <p:cNvSpPr>
            <a:spLocks noGrp="1"/>
          </p:cNvSpPr>
          <p:nvPr>
            <p:ph type="title"/>
          </p:nvPr>
        </p:nvSpPr>
        <p:spPr/>
        <p:txBody>
          <a:bodyPr/>
          <a:lstStyle/>
          <a:p>
            <a:r>
              <a:rPr lang="en-US" dirty="0"/>
              <a:t>Model – Decision Trees</a:t>
            </a:r>
          </a:p>
        </p:txBody>
      </p:sp>
      <p:sp>
        <p:nvSpPr>
          <p:cNvPr id="5" name="Slide Number Placeholder 4">
            <a:extLst>
              <a:ext uri="{FF2B5EF4-FFF2-40B4-BE49-F238E27FC236}">
                <a16:creationId xmlns:a16="http://schemas.microsoft.com/office/drawing/2014/main" id="{928B298A-366C-7F8A-7239-00260FBB187F}"/>
              </a:ext>
            </a:extLst>
          </p:cNvPr>
          <p:cNvSpPr>
            <a:spLocks noGrp="1"/>
          </p:cNvSpPr>
          <p:nvPr>
            <p:ph type="sldNum" sz="quarter" idx="12"/>
          </p:nvPr>
        </p:nvSpPr>
        <p:spPr/>
        <p:txBody>
          <a:bodyPr/>
          <a:lstStyle/>
          <a:p>
            <a:fld id="{20064C50-EA03-437B-8CE4-26DF64C76586}" type="slidenum">
              <a:rPr lang="en-US" smtClean="0"/>
              <a:t>21</a:t>
            </a:fld>
            <a:endParaRPr lang="en-US"/>
          </a:p>
        </p:txBody>
      </p:sp>
      <p:sp>
        <p:nvSpPr>
          <p:cNvPr id="6" name="TextBox 5">
            <a:extLst>
              <a:ext uri="{FF2B5EF4-FFF2-40B4-BE49-F238E27FC236}">
                <a16:creationId xmlns:a16="http://schemas.microsoft.com/office/drawing/2014/main" id="{200653E2-47D3-AA65-7465-0608CF4AC371}"/>
              </a:ext>
            </a:extLst>
          </p:cNvPr>
          <p:cNvSpPr txBox="1"/>
          <p:nvPr/>
        </p:nvSpPr>
        <p:spPr>
          <a:xfrm>
            <a:off x="600075" y="1676400"/>
            <a:ext cx="4339650" cy="3970318"/>
          </a:xfrm>
          <a:prstGeom prst="rect">
            <a:avLst/>
          </a:prstGeom>
          <a:noFill/>
        </p:spPr>
        <p:txBody>
          <a:bodyPr wrap="none" rtlCol="0">
            <a:spAutoFit/>
          </a:bodyPr>
          <a:lstStyle/>
          <a:p>
            <a:pPr marL="342900"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Hierarchical / Fixed Rules</a:t>
            </a:r>
          </a:p>
          <a:p>
            <a:pPr marL="342900" indent="-306000">
              <a:spcBef>
                <a:spcPct val="20000"/>
              </a:spcBef>
              <a:spcAft>
                <a:spcPts val="600"/>
              </a:spcAft>
              <a:buClr>
                <a:schemeClr val="tx2"/>
              </a:buClr>
              <a:buSzPct val="70000"/>
              <a:buFont typeface="Wingdings 2" charset="2"/>
              <a:buChar char=""/>
            </a:pP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DecisionTreeClassifier()</a:t>
            </a:r>
          </a:p>
          <a:p>
            <a:pPr marL="800100" lvl="1"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Gini Impurity Model (Default)</a:t>
            </a:r>
          </a:p>
          <a:p>
            <a:pPr marL="800100" lvl="1"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Entropy Model</a:t>
            </a:r>
          </a:p>
          <a:p>
            <a:pPr marL="800100" lvl="1"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Pre-pruning Model</a:t>
            </a:r>
          </a:p>
          <a:p>
            <a:pPr marL="342900" indent="-306000">
              <a:spcBef>
                <a:spcPct val="20000"/>
              </a:spcBef>
              <a:spcAft>
                <a:spcPts val="600"/>
              </a:spcAft>
              <a:buClr>
                <a:schemeClr val="tx2"/>
              </a:buClr>
              <a:buSzPct val="70000"/>
              <a:buFont typeface="Wingdings 2" charset="2"/>
              <a:buChar char=""/>
            </a:pP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RandomForestClassifier</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marL="800100" lvl="1"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Random Forest Model</a:t>
            </a:r>
          </a:p>
          <a:p>
            <a:pPr marL="800100" lvl="1" indent="-306000">
              <a:spcBef>
                <a:spcPct val="20000"/>
              </a:spcBef>
              <a:spcAft>
                <a:spcPts val="600"/>
              </a:spcAft>
              <a:buClr>
                <a:schemeClr val="tx2"/>
              </a:buClr>
              <a:buSzPct val="70000"/>
              <a:buFont typeface="Wingdings 2" charset="2"/>
              <a:buChar char=""/>
            </a:pP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06000">
              <a:spcBef>
                <a:spcPct val="20000"/>
              </a:spcBef>
              <a:spcAft>
                <a:spcPts val="600"/>
              </a:spcAft>
              <a:buClr>
                <a:schemeClr val="tx2"/>
              </a:buClr>
              <a:buSzPct val="70000"/>
              <a:buFont typeface="Wingdings 2" charset="2"/>
              <a:buChar char=""/>
            </a:pP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4" name="Picture 3">
            <a:extLst>
              <a:ext uri="{FF2B5EF4-FFF2-40B4-BE49-F238E27FC236}">
                <a16:creationId xmlns:a16="http://schemas.microsoft.com/office/drawing/2014/main" id="{BD844173-3BA2-30A4-6D68-61DA40ED9927}"/>
              </a:ext>
            </a:extLst>
          </p:cNvPr>
          <p:cNvPicPr>
            <a:picLocks noChangeAspect="1"/>
          </p:cNvPicPr>
          <p:nvPr/>
        </p:nvPicPr>
        <p:blipFill rotWithShape="1">
          <a:blip r:embed="rId5"/>
          <a:srcRect t="597"/>
          <a:stretch/>
        </p:blipFill>
        <p:spPr>
          <a:xfrm>
            <a:off x="8172395" y="1386986"/>
            <a:ext cx="2848030" cy="2632354"/>
          </a:xfrm>
          <a:prstGeom prst="rect">
            <a:avLst/>
          </a:prstGeom>
        </p:spPr>
      </p:pic>
      <p:pic>
        <p:nvPicPr>
          <p:cNvPr id="9" name="Picture 8">
            <a:extLst>
              <a:ext uri="{FF2B5EF4-FFF2-40B4-BE49-F238E27FC236}">
                <a16:creationId xmlns:a16="http://schemas.microsoft.com/office/drawing/2014/main" id="{0E920D38-BDE5-E410-D80D-8785ECBD39AF}"/>
              </a:ext>
            </a:extLst>
          </p:cNvPr>
          <p:cNvPicPr>
            <a:picLocks noChangeAspect="1"/>
          </p:cNvPicPr>
          <p:nvPr/>
        </p:nvPicPr>
        <p:blipFill rotWithShape="1">
          <a:blip r:embed="rId6"/>
          <a:srcRect b="-285"/>
          <a:stretch/>
        </p:blipFill>
        <p:spPr>
          <a:xfrm>
            <a:off x="5132045" y="4090525"/>
            <a:ext cx="2848030" cy="2646208"/>
          </a:xfrm>
          <a:prstGeom prst="rect">
            <a:avLst/>
          </a:prstGeom>
        </p:spPr>
      </p:pic>
      <p:pic>
        <p:nvPicPr>
          <p:cNvPr id="11" name="Picture 10">
            <a:extLst>
              <a:ext uri="{FF2B5EF4-FFF2-40B4-BE49-F238E27FC236}">
                <a16:creationId xmlns:a16="http://schemas.microsoft.com/office/drawing/2014/main" id="{B56ED973-424E-2C27-5246-AABD3F09BFA2}"/>
              </a:ext>
            </a:extLst>
          </p:cNvPr>
          <p:cNvPicPr>
            <a:picLocks noChangeAspect="1"/>
          </p:cNvPicPr>
          <p:nvPr/>
        </p:nvPicPr>
        <p:blipFill rotWithShape="1">
          <a:blip r:embed="rId7"/>
          <a:srcRect/>
          <a:stretch/>
        </p:blipFill>
        <p:spPr>
          <a:xfrm>
            <a:off x="5132045" y="1386986"/>
            <a:ext cx="2848030" cy="2632354"/>
          </a:xfrm>
          <a:prstGeom prst="rect">
            <a:avLst/>
          </a:prstGeom>
        </p:spPr>
      </p:pic>
      <p:pic>
        <p:nvPicPr>
          <p:cNvPr id="13" name="Picture 12">
            <a:extLst>
              <a:ext uri="{FF2B5EF4-FFF2-40B4-BE49-F238E27FC236}">
                <a16:creationId xmlns:a16="http://schemas.microsoft.com/office/drawing/2014/main" id="{1C9A6657-25D1-E461-0DD1-8458E1A723BB}"/>
              </a:ext>
            </a:extLst>
          </p:cNvPr>
          <p:cNvPicPr>
            <a:picLocks noChangeAspect="1"/>
          </p:cNvPicPr>
          <p:nvPr/>
        </p:nvPicPr>
        <p:blipFill rotWithShape="1">
          <a:blip r:embed="rId8"/>
          <a:srcRect t="283"/>
          <a:stretch/>
        </p:blipFill>
        <p:spPr>
          <a:xfrm>
            <a:off x="8172395" y="4090525"/>
            <a:ext cx="2848030" cy="2646208"/>
          </a:xfrm>
          <a:prstGeom prst="rect">
            <a:avLst/>
          </a:prstGeom>
        </p:spPr>
      </p:pic>
      <p:pic>
        <p:nvPicPr>
          <p:cNvPr id="25" name="Audio 24">
            <a:hlinkClick r:id="" action="ppaction://media"/>
            <a:extLst>
              <a:ext uri="{FF2B5EF4-FFF2-40B4-BE49-F238E27FC236}">
                <a16:creationId xmlns:a16="http://schemas.microsoft.com/office/drawing/2014/main" id="{1FB5A8A8-1C21-085A-B31A-36F7664898E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60344602"/>
      </p:ext>
    </p:extLst>
  </p:cSld>
  <p:clrMapOvr>
    <a:masterClrMapping/>
  </p:clrMapOvr>
  <mc:AlternateContent xmlns:mc="http://schemas.openxmlformats.org/markup-compatibility/2006" xmlns:p14="http://schemas.microsoft.com/office/powerpoint/2010/main">
    <mc:Choice Requires="p14">
      <p:transition spd="slow" p14:dur="2000" advTm="61092"/>
    </mc:Choice>
    <mc:Fallback xmlns="">
      <p:transition spd="slow" advTm="61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4FDE-9824-A6F8-6A2B-5941B1B8B05D}"/>
              </a:ext>
            </a:extLst>
          </p:cNvPr>
          <p:cNvSpPr>
            <a:spLocks noGrp="1"/>
          </p:cNvSpPr>
          <p:nvPr>
            <p:ph type="title"/>
          </p:nvPr>
        </p:nvSpPr>
        <p:spPr/>
        <p:txBody>
          <a:bodyPr/>
          <a:lstStyle/>
          <a:p>
            <a:r>
              <a:rPr lang="en-US" dirty="0"/>
              <a:t>Model – K-Nearest Neighbors</a:t>
            </a:r>
          </a:p>
        </p:txBody>
      </p:sp>
      <p:sp>
        <p:nvSpPr>
          <p:cNvPr id="5" name="Slide Number Placeholder 4">
            <a:extLst>
              <a:ext uri="{FF2B5EF4-FFF2-40B4-BE49-F238E27FC236}">
                <a16:creationId xmlns:a16="http://schemas.microsoft.com/office/drawing/2014/main" id="{31844AAF-3B74-A92B-D95B-5D3243A0F404}"/>
              </a:ext>
            </a:extLst>
          </p:cNvPr>
          <p:cNvSpPr>
            <a:spLocks noGrp="1"/>
          </p:cNvSpPr>
          <p:nvPr>
            <p:ph type="sldNum" sz="quarter" idx="12"/>
          </p:nvPr>
        </p:nvSpPr>
        <p:spPr/>
        <p:txBody>
          <a:bodyPr/>
          <a:lstStyle/>
          <a:p>
            <a:fld id="{20064C50-EA03-437B-8CE4-26DF64C76586}" type="slidenum">
              <a:rPr lang="en-US" smtClean="0"/>
              <a:t>22</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299410-1006-2D5E-65C9-D08924574497}"/>
                  </a:ext>
                </a:extLst>
              </p:cNvPr>
              <p:cNvSpPr txBox="1"/>
              <p:nvPr/>
            </p:nvSpPr>
            <p:spPr>
              <a:xfrm>
                <a:off x="913795" y="1948873"/>
                <a:ext cx="3499035" cy="3594125"/>
              </a:xfrm>
              <a:prstGeom prst="rect">
                <a:avLst/>
              </a:prstGeom>
              <a:noFill/>
            </p:spPr>
            <p:txBody>
              <a:bodyPr wrap="none" rtlCol="0">
                <a:spAutoFit/>
              </a:bodyPr>
              <a:lstStyle/>
              <a:p>
                <a:pPr marL="342900"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Proximity Classifier</a:t>
                </a:r>
              </a:p>
              <a:p>
                <a:pPr marL="342900"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Square Root Method</a:t>
                </a:r>
              </a:p>
              <a:p>
                <a:pPr marL="800100" lvl="1" indent="-306000">
                  <a:spcBef>
                    <a:spcPct val="20000"/>
                  </a:spcBef>
                  <a:spcAft>
                    <a:spcPts val="600"/>
                  </a:spcAft>
                  <a:buClr>
                    <a:schemeClr val="tx2"/>
                  </a:buClr>
                  <a:buSzPct val="70000"/>
                  <a:buFont typeface="Wingdings 2" charset="2"/>
                  <a:buChar char=""/>
                </a:pPr>
                <a14:m>
                  <m:oMath xmlns:m="http://schemas.openxmlformats.org/officeDocument/2006/math">
                    <m:rad>
                      <m:radPr>
                        <m:degHide m:val="on"/>
                        <m:ctrlPr>
                          <a:rPr lang="en-US" i="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radPr>
                      <m:deg/>
                      <m:e>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Numbet</m:t>
                        </m:r>
                        <m: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 </m:t>
                        </m:r>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of</m:t>
                        </m:r>
                        <m: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 </m:t>
                        </m:r>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Samples</m:t>
                        </m:r>
                      </m:e>
                    </m:rad>
                  </m:oMath>
                </a14:m>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800100" lvl="1"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Bias?</a:t>
                </a: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Grid Search</a:t>
                </a:r>
              </a:p>
              <a:p>
                <a:pPr marL="800100" lvl="1"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 </a:t>
                </a:r>
                <a14:m>
                  <m:oMath xmlns:m="http://schemas.openxmlformats.org/officeDocument/2006/math">
                    <m:r>
                      <m:rPr>
                        <m:sty m:val="p"/>
                      </m:rPr>
                      <a:rPr lang="en-US" i="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GridSearchC</m:t>
                    </m:r>
                    <m:r>
                      <m:rPr>
                        <m:sty m:val="p"/>
                      </m:rPr>
                      <a:rPr lang="en-US" b="0" i="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V</m:t>
                    </m:r>
                    <m:r>
                      <a:rPr lang="en-US" b="0" i="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m:t>
                    </m:r>
                  </m:oMath>
                </a14:m>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Limited for Text Classification</a:t>
                </a:r>
              </a:p>
              <a:p>
                <a:endParaRPr lang="en-US" dirty="0"/>
              </a:p>
              <a:p>
                <a:endParaRPr lang="en-US" dirty="0"/>
              </a:p>
            </p:txBody>
          </p:sp>
        </mc:Choice>
        <mc:Fallback xmlns="">
          <p:sp>
            <p:nvSpPr>
              <p:cNvPr id="6" name="TextBox 5">
                <a:extLst>
                  <a:ext uri="{FF2B5EF4-FFF2-40B4-BE49-F238E27FC236}">
                    <a16:creationId xmlns:a16="http://schemas.microsoft.com/office/drawing/2014/main" id="{5E299410-1006-2D5E-65C9-D08924574497}"/>
                  </a:ext>
                </a:extLst>
              </p:cNvPr>
              <p:cNvSpPr txBox="1">
                <a:spLocks noRot="1" noChangeAspect="1" noMove="1" noResize="1" noEditPoints="1" noAdjustHandles="1" noChangeArrowheads="1" noChangeShapeType="1" noTextEdit="1"/>
              </p:cNvSpPr>
              <p:nvPr/>
            </p:nvSpPr>
            <p:spPr>
              <a:xfrm>
                <a:off x="913795" y="1948873"/>
                <a:ext cx="3499035" cy="3594125"/>
              </a:xfrm>
              <a:prstGeom prst="rect">
                <a:avLst/>
              </a:prstGeom>
              <a:blipFill>
                <a:blip r:embed="rId5"/>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15C9424-AA55-77BE-6C9F-2DF0CE2FF408}"/>
              </a:ext>
            </a:extLst>
          </p:cNvPr>
          <p:cNvPicPr>
            <a:picLocks noChangeAspect="1"/>
          </p:cNvPicPr>
          <p:nvPr/>
        </p:nvPicPr>
        <p:blipFill rotWithShape="1">
          <a:blip r:embed="rId6"/>
          <a:srcRect t="1303" r="1536"/>
          <a:stretch/>
        </p:blipFill>
        <p:spPr>
          <a:xfrm>
            <a:off x="5353461" y="1534508"/>
            <a:ext cx="2780890" cy="2556978"/>
          </a:xfrm>
          <a:prstGeom prst="rect">
            <a:avLst/>
          </a:prstGeom>
        </p:spPr>
      </p:pic>
      <p:pic>
        <p:nvPicPr>
          <p:cNvPr id="10" name="Picture 9">
            <a:extLst>
              <a:ext uri="{FF2B5EF4-FFF2-40B4-BE49-F238E27FC236}">
                <a16:creationId xmlns:a16="http://schemas.microsoft.com/office/drawing/2014/main" id="{416A3928-1ABD-BA27-FEF9-D921F3C05DFD}"/>
              </a:ext>
            </a:extLst>
          </p:cNvPr>
          <p:cNvPicPr>
            <a:picLocks noChangeAspect="1"/>
          </p:cNvPicPr>
          <p:nvPr/>
        </p:nvPicPr>
        <p:blipFill>
          <a:blip r:embed="rId7"/>
          <a:stretch>
            <a:fillRect/>
          </a:stretch>
        </p:blipFill>
        <p:spPr>
          <a:xfrm>
            <a:off x="9074982" y="2682466"/>
            <a:ext cx="1666667" cy="2800000"/>
          </a:xfrm>
          <a:prstGeom prst="rect">
            <a:avLst/>
          </a:prstGeom>
        </p:spPr>
      </p:pic>
      <p:pic>
        <p:nvPicPr>
          <p:cNvPr id="12" name="Picture 11">
            <a:extLst>
              <a:ext uri="{FF2B5EF4-FFF2-40B4-BE49-F238E27FC236}">
                <a16:creationId xmlns:a16="http://schemas.microsoft.com/office/drawing/2014/main" id="{DAC247EC-442C-446D-AB88-6B65CBCE6956}"/>
              </a:ext>
            </a:extLst>
          </p:cNvPr>
          <p:cNvPicPr>
            <a:picLocks noChangeAspect="1"/>
          </p:cNvPicPr>
          <p:nvPr/>
        </p:nvPicPr>
        <p:blipFill rotWithShape="1">
          <a:blip r:embed="rId8"/>
          <a:srcRect b="1303"/>
          <a:stretch/>
        </p:blipFill>
        <p:spPr>
          <a:xfrm>
            <a:off x="5353461" y="4216104"/>
            <a:ext cx="2780890" cy="2532724"/>
          </a:xfrm>
          <a:prstGeom prst="rect">
            <a:avLst/>
          </a:prstGeom>
        </p:spPr>
      </p:pic>
      <p:pic>
        <p:nvPicPr>
          <p:cNvPr id="27" name="Audio 26">
            <a:hlinkClick r:id="" action="ppaction://media"/>
            <a:extLst>
              <a:ext uri="{FF2B5EF4-FFF2-40B4-BE49-F238E27FC236}">
                <a16:creationId xmlns:a16="http://schemas.microsoft.com/office/drawing/2014/main" id="{F2961651-C733-1150-F30A-CADCE8CB8B7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10709224"/>
      </p:ext>
    </p:extLst>
  </p:cSld>
  <p:clrMapOvr>
    <a:masterClrMapping/>
  </p:clrMapOvr>
  <mc:AlternateContent xmlns:mc="http://schemas.openxmlformats.org/markup-compatibility/2006" xmlns:p14="http://schemas.microsoft.com/office/powerpoint/2010/main">
    <mc:Choice Requires="p14">
      <p:transition spd="slow" p14:dur="2000" advTm="109583"/>
    </mc:Choice>
    <mc:Fallback xmlns="">
      <p:transition spd="slow" advTm="109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1B81D-D379-6E7F-44BD-18AB4239719C}"/>
              </a:ext>
            </a:extLst>
          </p:cNvPr>
          <p:cNvSpPr>
            <a:spLocks noGrp="1"/>
          </p:cNvSpPr>
          <p:nvPr>
            <p:ph type="title"/>
          </p:nvPr>
        </p:nvSpPr>
        <p:spPr/>
        <p:txBody>
          <a:bodyPr/>
          <a:lstStyle/>
          <a:p>
            <a:r>
              <a:rPr lang="en-US" dirty="0"/>
              <a:t>Compare Model Metrics</a:t>
            </a:r>
          </a:p>
        </p:txBody>
      </p:sp>
      <p:sp>
        <p:nvSpPr>
          <p:cNvPr id="4" name="Slide Number Placeholder 3">
            <a:extLst>
              <a:ext uri="{FF2B5EF4-FFF2-40B4-BE49-F238E27FC236}">
                <a16:creationId xmlns:a16="http://schemas.microsoft.com/office/drawing/2014/main" id="{32866BC6-FB98-C0D4-BDBC-63E9EB57C203}"/>
              </a:ext>
            </a:extLst>
          </p:cNvPr>
          <p:cNvSpPr>
            <a:spLocks noGrp="1"/>
          </p:cNvSpPr>
          <p:nvPr>
            <p:ph type="sldNum" sz="quarter" idx="12"/>
          </p:nvPr>
        </p:nvSpPr>
        <p:spPr>
          <a:xfrm>
            <a:off x="11267557" y="6104081"/>
            <a:ext cx="753545" cy="365125"/>
          </a:xfrm>
        </p:spPr>
        <p:txBody>
          <a:bodyPr/>
          <a:lstStyle/>
          <a:p>
            <a:fld id="{20064C50-EA03-437B-8CE4-26DF64C76586}" type="slidenum">
              <a:rPr lang="en-US" smtClean="0"/>
              <a:t>23</a:t>
            </a:fld>
            <a:endParaRPr lang="en-US"/>
          </a:p>
        </p:txBody>
      </p:sp>
      <p:pic>
        <p:nvPicPr>
          <p:cNvPr id="7" name="Picture 6">
            <a:extLst>
              <a:ext uri="{FF2B5EF4-FFF2-40B4-BE49-F238E27FC236}">
                <a16:creationId xmlns:a16="http://schemas.microsoft.com/office/drawing/2014/main" id="{1FC91341-B35C-2205-373A-A9EA1E1AA0B7}"/>
              </a:ext>
            </a:extLst>
          </p:cNvPr>
          <p:cNvPicPr>
            <a:picLocks noChangeAspect="1"/>
          </p:cNvPicPr>
          <p:nvPr/>
        </p:nvPicPr>
        <p:blipFill>
          <a:blip r:embed="rId5"/>
          <a:stretch>
            <a:fillRect/>
          </a:stretch>
        </p:blipFill>
        <p:spPr>
          <a:xfrm>
            <a:off x="360623" y="3766133"/>
            <a:ext cx="3721405" cy="2703073"/>
          </a:xfrm>
          <a:prstGeom prst="rect">
            <a:avLst/>
          </a:prstGeom>
        </p:spPr>
      </p:pic>
      <p:pic>
        <p:nvPicPr>
          <p:cNvPr id="9" name="Picture 8">
            <a:extLst>
              <a:ext uri="{FF2B5EF4-FFF2-40B4-BE49-F238E27FC236}">
                <a16:creationId xmlns:a16="http://schemas.microsoft.com/office/drawing/2014/main" id="{67636F28-4877-3DD2-F1AD-99F9D69D4413}"/>
              </a:ext>
            </a:extLst>
          </p:cNvPr>
          <p:cNvPicPr>
            <a:picLocks noChangeAspect="1"/>
          </p:cNvPicPr>
          <p:nvPr/>
        </p:nvPicPr>
        <p:blipFill>
          <a:blip r:embed="rId6"/>
          <a:stretch>
            <a:fillRect/>
          </a:stretch>
        </p:blipFill>
        <p:spPr>
          <a:xfrm>
            <a:off x="4169660" y="1962570"/>
            <a:ext cx="3940313" cy="3990555"/>
          </a:xfrm>
          <a:prstGeom prst="rect">
            <a:avLst/>
          </a:prstGeom>
        </p:spPr>
      </p:pic>
      <p:pic>
        <p:nvPicPr>
          <p:cNvPr id="11" name="Picture 10">
            <a:extLst>
              <a:ext uri="{FF2B5EF4-FFF2-40B4-BE49-F238E27FC236}">
                <a16:creationId xmlns:a16="http://schemas.microsoft.com/office/drawing/2014/main" id="{1E5582F9-E3FA-CA6E-0B05-2CD4B5B9E391}"/>
              </a:ext>
            </a:extLst>
          </p:cNvPr>
          <p:cNvPicPr>
            <a:picLocks noChangeAspect="1"/>
          </p:cNvPicPr>
          <p:nvPr/>
        </p:nvPicPr>
        <p:blipFill>
          <a:blip r:embed="rId7"/>
          <a:stretch>
            <a:fillRect/>
          </a:stretch>
        </p:blipFill>
        <p:spPr>
          <a:xfrm>
            <a:off x="302277" y="1508645"/>
            <a:ext cx="3838095" cy="1304762"/>
          </a:xfrm>
          <a:prstGeom prst="rect">
            <a:avLst/>
          </a:prstGeom>
        </p:spPr>
      </p:pic>
      <p:pic>
        <p:nvPicPr>
          <p:cNvPr id="46" name="Audio 45">
            <a:hlinkClick r:id="" action="ppaction://media"/>
            <a:extLst>
              <a:ext uri="{FF2B5EF4-FFF2-40B4-BE49-F238E27FC236}">
                <a16:creationId xmlns:a16="http://schemas.microsoft.com/office/drawing/2014/main" id="{75D1CEF6-9DC6-C12E-E9C2-647B68ABED0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802677" y="4800600"/>
            <a:ext cx="2057400" cy="2057400"/>
          </a:xfrm>
          <a:prstGeom prst="ellipse">
            <a:avLst/>
          </a:prstGeom>
        </p:spPr>
      </p:pic>
      <p:pic>
        <p:nvPicPr>
          <p:cNvPr id="17" name="Picture 16">
            <a:extLst>
              <a:ext uri="{FF2B5EF4-FFF2-40B4-BE49-F238E27FC236}">
                <a16:creationId xmlns:a16="http://schemas.microsoft.com/office/drawing/2014/main" id="{73CB4EC1-6787-DFDD-CD23-92E2339E1BF9}"/>
              </a:ext>
            </a:extLst>
          </p:cNvPr>
          <p:cNvPicPr>
            <a:picLocks noChangeAspect="1"/>
          </p:cNvPicPr>
          <p:nvPr/>
        </p:nvPicPr>
        <p:blipFill>
          <a:blip r:embed="rId9"/>
          <a:stretch>
            <a:fillRect/>
          </a:stretch>
        </p:blipFill>
        <p:spPr>
          <a:xfrm>
            <a:off x="8197605" y="1485095"/>
            <a:ext cx="3068679" cy="2472752"/>
          </a:xfrm>
          <a:prstGeom prst="rect">
            <a:avLst/>
          </a:prstGeom>
        </p:spPr>
      </p:pic>
      <p:pic>
        <p:nvPicPr>
          <p:cNvPr id="18" name="Picture 17">
            <a:extLst>
              <a:ext uri="{FF2B5EF4-FFF2-40B4-BE49-F238E27FC236}">
                <a16:creationId xmlns:a16="http://schemas.microsoft.com/office/drawing/2014/main" id="{273A63EF-65D5-0208-5CB1-394A1C954B8B}"/>
              </a:ext>
            </a:extLst>
          </p:cNvPr>
          <p:cNvPicPr>
            <a:picLocks noChangeAspect="1"/>
          </p:cNvPicPr>
          <p:nvPr/>
        </p:nvPicPr>
        <p:blipFill>
          <a:blip r:embed="rId10"/>
          <a:stretch>
            <a:fillRect/>
          </a:stretch>
        </p:blipFill>
        <p:spPr>
          <a:xfrm>
            <a:off x="8198878" y="4019767"/>
            <a:ext cx="3068679" cy="2449439"/>
          </a:xfrm>
          <a:prstGeom prst="rect">
            <a:avLst/>
          </a:prstGeom>
        </p:spPr>
      </p:pic>
    </p:spTree>
    <p:extLst>
      <p:ext uri="{BB962C8B-B14F-4D97-AF65-F5344CB8AC3E}">
        <p14:creationId xmlns:p14="http://schemas.microsoft.com/office/powerpoint/2010/main" val="1839192045"/>
      </p:ext>
    </p:extLst>
  </p:cSld>
  <p:clrMapOvr>
    <a:masterClrMapping/>
  </p:clrMapOvr>
  <mc:AlternateContent xmlns:mc="http://schemas.openxmlformats.org/markup-compatibility/2006" xmlns:p14="http://schemas.microsoft.com/office/powerpoint/2010/main">
    <mc:Choice Requires="p14">
      <p:transition spd="slow" p14:dur="2000" advTm="87666"/>
    </mc:Choice>
    <mc:Fallback xmlns="">
      <p:transition spd="slow" advTm="87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C24C4-225F-6405-63C9-82E1FC7C3A4B}"/>
              </a:ext>
            </a:extLst>
          </p:cNvPr>
          <p:cNvSpPr>
            <a:spLocks noGrp="1"/>
          </p:cNvSpPr>
          <p:nvPr>
            <p:ph type="title"/>
          </p:nvPr>
        </p:nvSpPr>
        <p:spPr/>
        <p:txBody>
          <a:bodyPr/>
          <a:lstStyle/>
          <a:p>
            <a:r>
              <a:rPr lang="en-US" dirty="0"/>
              <a:t>Project Objective</a:t>
            </a:r>
          </a:p>
        </p:txBody>
      </p:sp>
      <p:sp>
        <p:nvSpPr>
          <p:cNvPr id="6" name="Text Placeholder 5">
            <a:extLst>
              <a:ext uri="{FF2B5EF4-FFF2-40B4-BE49-F238E27FC236}">
                <a16:creationId xmlns:a16="http://schemas.microsoft.com/office/drawing/2014/main" id="{90A1F86D-865C-7DE2-4EED-51661E05F883}"/>
              </a:ext>
            </a:extLst>
          </p:cNvPr>
          <p:cNvSpPr>
            <a:spLocks noGrp="1"/>
          </p:cNvSpPr>
          <p:nvPr>
            <p:ph idx="1"/>
          </p:nvPr>
        </p:nvSpPr>
        <p:spPr>
          <a:xfrm>
            <a:off x="1141412" y="1757082"/>
            <a:ext cx="9905999" cy="4034119"/>
          </a:xfrm>
        </p:spPr>
        <p:txBody>
          <a:bodyPr numCol="1">
            <a:noAutofit/>
          </a:bodyPr>
          <a:lstStyle/>
          <a:p>
            <a:r>
              <a:rPr lang="en-US" sz="1800" kern="100" dirty="0">
                <a:effectLst/>
                <a:ea typeface="Calibri" panose="020F0502020204030204" pitchFamily="34" charset="0"/>
                <a:cs typeface="Times New Roman" panose="02020603050405020304" pitchFamily="18" charset="0"/>
              </a:rPr>
              <a:t>Our study aims to make a valuable contribution to the discussion on the most effective machine learning algorithm for identifying and filtering out spam messages in SMS communication.</a:t>
            </a:r>
          </a:p>
          <a:p>
            <a:r>
              <a:rPr lang="en-US" sz="1800" kern="100" dirty="0">
                <a:effectLst/>
                <a:ea typeface="Calibri" panose="020F0502020204030204" pitchFamily="34" charset="0"/>
                <a:cs typeface="Times New Roman" panose="02020603050405020304" pitchFamily="18" charset="0"/>
              </a:rPr>
              <a:t>Explore different methods of detecting spam using an open-source dataset from Kaggle and the Python programming language for preprocessing, training, testing, and analysis.</a:t>
            </a:r>
          </a:p>
          <a:p>
            <a:r>
              <a:rPr lang="en-US" sz="1800" kern="100" dirty="0">
                <a:effectLst/>
                <a:ea typeface="Calibri" panose="020F0502020204030204" pitchFamily="34" charset="0"/>
                <a:cs typeface="Times New Roman" panose="02020603050405020304" pitchFamily="18" charset="0"/>
              </a:rPr>
              <a:t>We will focus on three primary models</a:t>
            </a:r>
          </a:p>
          <a:p>
            <a:pPr lvl="1"/>
            <a:r>
              <a:rPr lang="en-US" sz="1800" kern="100" dirty="0">
                <a:effectLst/>
                <a:ea typeface="Calibri" panose="020F0502020204030204" pitchFamily="34" charset="0"/>
                <a:cs typeface="Times New Roman" panose="02020603050405020304" pitchFamily="18" charset="0"/>
              </a:rPr>
              <a:t>Naïve Bayes</a:t>
            </a:r>
          </a:p>
          <a:p>
            <a:pPr lvl="1"/>
            <a:r>
              <a:rPr lang="en-US" sz="1800" kern="100" dirty="0">
                <a:effectLst/>
                <a:ea typeface="Calibri" panose="020F0502020204030204" pitchFamily="34" charset="0"/>
                <a:cs typeface="Times New Roman" panose="02020603050405020304" pitchFamily="18" charset="0"/>
              </a:rPr>
              <a:t>Decision Trees/Random Forests</a:t>
            </a:r>
          </a:p>
          <a:p>
            <a:pPr lvl="1"/>
            <a:r>
              <a:rPr lang="en-US" sz="1800" kern="100" dirty="0">
                <a:effectLst/>
                <a:ea typeface="Calibri" panose="020F0502020204030204" pitchFamily="34" charset="0"/>
                <a:cs typeface="Times New Roman" panose="02020603050405020304" pitchFamily="18" charset="0"/>
              </a:rPr>
              <a:t>K-Nearest Neighbors (KNN)</a:t>
            </a:r>
          </a:p>
          <a:p>
            <a:r>
              <a:rPr lang="en-US" sz="1800" kern="100" dirty="0">
                <a:ea typeface="Calibri" panose="020F0502020204030204" pitchFamily="34" charset="0"/>
                <a:cs typeface="Times New Roman" panose="02020603050405020304" pitchFamily="18" charset="0"/>
              </a:rPr>
              <a:t>Comparison </a:t>
            </a:r>
            <a:r>
              <a:rPr lang="en-US" sz="1800" kern="100" dirty="0">
                <a:effectLst/>
                <a:ea typeface="Calibri" panose="020F0502020204030204" pitchFamily="34" charset="0"/>
                <a:cs typeface="Times New Roman" panose="02020603050405020304" pitchFamily="18" charset="0"/>
              </a:rPr>
              <a:t>of their performance metrics to determine the best approach for accurate classification.</a:t>
            </a:r>
          </a:p>
        </p:txBody>
      </p:sp>
      <p:pic>
        <p:nvPicPr>
          <p:cNvPr id="12" name="Audio 11">
            <a:hlinkClick r:id="" action="ppaction://media"/>
            <a:extLst>
              <a:ext uri="{FF2B5EF4-FFF2-40B4-BE49-F238E27FC236}">
                <a16:creationId xmlns:a16="http://schemas.microsoft.com/office/drawing/2014/main" id="{5661B907-D2C3-0DF0-AC72-03542B3CC86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4861179"/>
      </p:ext>
    </p:extLst>
  </p:cSld>
  <p:clrMapOvr>
    <a:masterClrMapping/>
  </p:clrMapOvr>
  <mc:AlternateContent xmlns:mc="http://schemas.openxmlformats.org/markup-compatibility/2006" xmlns:p14="http://schemas.microsoft.com/office/powerpoint/2010/main">
    <mc:Choice Requires="p14">
      <p:transition spd="slow" p14:dur="2000" advTm="26917"/>
    </mc:Choice>
    <mc:Fallback xmlns="">
      <p:transition spd="slow" advTm="26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C9E52-319A-4E1E-1799-741DF928DE96}"/>
              </a:ext>
            </a:extLst>
          </p:cNvPr>
          <p:cNvSpPr>
            <a:spLocks noGrp="1"/>
          </p:cNvSpPr>
          <p:nvPr>
            <p:ph type="title"/>
          </p:nvPr>
        </p:nvSpPr>
        <p:spPr/>
        <p:txBody>
          <a:bodyPr/>
          <a:lstStyle/>
          <a:p>
            <a:r>
              <a:rPr lang="en-US" dirty="0"/>
              <a:t>Background</a:t>
            </a:r>
          </a:p>
        </p:txBody>
      </p:sp>
      <p:sp>
        <p:nvSpPr>
          <p:cNvPr id="11" name="Content Placeholder 10">
            <a:extLst>
              <a:ext uri="{FF2B5EF4-FFF2-40B4-BE49-F238E27FC236}">
                <a16:creationId xmlns:a16="http://schemas.microsoft.com/office/drawing/2014/main" id="{383A9A44-6AA7-F4E9-15F7-ADF828E95F37}"/>
              </a:ext>
            </a:extLst>
          </p:cNvPr>
          <p:cNvSpPr>
            <a:spLocks noGrp="1"/>
          </p:cNvSpPr>
          <p:nvPr>
            <p:ph sz="half" idx="1"/>
          </p:nvPr>
        </p:nvSpPr>
        <p:spPr/>
        <p:txBody>
          <a:bodyPr>
            <a:normAutofit/>
          </a:bodyPr>
          <a:lstStyle/>
          <a:p>
            <a:r>
              <a:rPr lang="en-US" dirty="0"/>
              <a:t>Technology has advanced rapidly </a:t>
            </a:r>
          </a:p>
          <a:p>
            <a:r>
              <a:rPr lang="en-US" dirty="0"/>
              <a:t>These systems can be abused by marketers or threat actors via the use of spam or malware. </a:t>
            </a:r>
          </a:p>
          <a:p>
            <a:r>
              <a:rPr lang="en-US" dirty="0"/>
              <a:t>Spam is unwanted or unsolicited digital communication that gets sent out in bulk. </a:t>
            </a:r>
          </a:p>
          <a:p>
            <a:r>
              <a:rPr lang="en-US" dirty="0"/>
              <a:t>Threat actors leverage spam methods to send out mass emails or SMS messages</a:t>
            </a:r>
          </a:p>
        </p:txBody>
      </p:sp>
      <p:pic>
        <p:nvPicPr>
          <p:cNvPr id="14" name="Content Placeholder 13">
            <a:extLst>
              <a:ext uri="{FF2B5EF4-FFF2-40B4-BE49-F238E27FC236}">
                <a16:creationId xmlns:a16="http://schemas.microsoft.com/office/drawing/2014/main" id="{74627C2E-C14C-E4DD-86A4-6F1EB8756A8E}"/>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334249" y="1825625"/>
            <a:ext cx="3718927" cy="3532981"/>
          </a:xfrm>
        </p:spPr>
      </p:pic>
      <p:pic>
        <p:nvPicPr>
          <p:cNvPr id="85" name="Audio 84">
            <a:hlinkClick r:id="" action="ppaction://media"/>
            <a:extLst>
              <a:ext uri="{FF2B5EF4-FFF2-40B4-BE49-F238E27FC236}">
                <a16:creationId xmlns:a16="http://schemas.microsoft.com/office/drawing/2014/main" id="{81BA17BE-AD7A-325B-BC45-85398458176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12609392"/>
      </p:ext>
    </p:extLst>
  </p:cSld>
  <p:clrMapOvr>
    <a:masterClrMapping/>
  </p:clrMapOvr>
  <mc:AlternateContent xmlns:mc="http://schemas.openxmlformats.org/markup-compatibility/2006" xmlns:p14="http://schemas.microsoft.com/office/powerpoint/2010/main">
    <mc:Choice Requires="p14">
      <p:transition spd="slow" p14:dur="2000" advTm="18477"/>
    </mc:Choice>
    <mc:Fallback xmlns="">
      <p:transition spd="slow" advTm="18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81E0-0C8F-ACDD-8C33-21850A83E18E}"/>
              </a:ext>
            </a:extLst>
          </p:cNvPr>
          <p:cNvSpPr>
            <a:spLocks noGrp="1"/>
          </p:cNvSpPr>
          <p:nvPr>
            <p:ph type="title"/>
          </p:nvPr>
        </p:nvSpPr>
        <p:spPr/>
        <p:txBody>
          <a:bodyPr/>
          <a:lstStyle/>
          <a:p>
            <a:r>
              <a:rPr lang="en-US" dirty="0"/>
              <a:t>Machine Learning - History</a:t>
            </a:r>
          </a:p>
        </p:txBody>
      </p:sp>
      <p:pic>
        <p:nvPicPr>
          <p:cNvPr id="6" name="Content Placeholder 5">
            <a:extLst>
              <a:ext uri="{FF2B5EF4-FFF2-40B4-BE49-F238E27FC236}">
                <a16:creationId xmlns:a16="http://schemas.microsoft.com/office/drawing/2014/main" id="{AA1BA6B3-ABFF-ECCC-EEFB-78F1AF67F845}"/>
              </a:ext>
            </a:extLst>
          </p:cNvPr>
          <p:cNvPicPr>
            <a:picLocks noGrp="1" noChangeAspect="1"/>
          </p:cNvPicPr>
          <p:nvPr>
            <p:ph sz="half"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920081" y="2542381"/>
            <a:ext cx="3048000" cy="2438400"/>
          </a:xfrm>
        </p:spPr>
      </p:pic>
      <p:sp>
        <p:nvSpPr>
          <p:cNvPr id="4" name="Content Placeholder 3">
            <a:extLst>
              <a:ext uri="{FF2B5EF4-FFF2-40B4-BE49-F238E27FC236}">
                <a16:creationId xmlns:a16="http://schemas.microsoft.com/office/drawing/2014/main" id="{17A3453B-0454-1C25-CB15-D33FAB4CD391}"/>
              </a:ext>
            </a:extLst>
          </p:cNvPr>
          <p:cNvSpPr>
            <a:spLocks noGrp="1"/>
          </p:cNvSpPr>
          <p:nvPr>
            <p:ph sz="half" idx="2"/>
          </p:nvPr>
        </p:nvSpPr>
        <p:spPr/>
        <p:txBody>
          <a:bodyPr>
            <a:normAutofit/>
          </a:bodyPr>
          <a:lstStyle/>
          <a:p>
            <a:r>
              <a:rPr lang="en-US" dirty="0"/>
              <a:t>Machine learning (ML) is a field of computer science that dates back as early as the 1940’s.</a:t>
            </a:r>
          </a:p>
          <a:p>
            <a:r>
              <a:rPr lang="en-US" dirty="0"/>
              <a:t>Researchers first began exploring ways to teach computers to learn from data.</a:t>
            </a:r>
          </a:p>
          <a:p>
            <a:r>
              <a:rPr lang="en-US" dirty="0"/>
              <a:t>Machine Learning was created to help process these large amounts of data, many of which are too vast for humans to process efficiently.</a:t>
            </a:r>
          </a:p>
          <a:p>
            <a:endParaRPr lang="en-US" dirty="0"/>
          </a:p>
        </p:txBody>
      </p:sp>
      <p:pic>
        <p:nvPicPr>
          <p:cNvPr id="15" name="Audio 14">
            <a:hlinkClick r:id="" action="ppaction://media"/>
            <a:extLst>
              <a:ext uri="{FF2B5EF4-FFF2-40B4-BE49-F238E27FC236}">
                <a16:creationId xmlns:a16="http://schemas.microsoft.com/office/drawing/2014/main" id="{AA8E61EF-AEF1-C906-933C-BA6DCE4816D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79754015"/>
      </p:ext>
    </p:extLst>
  </p:cSld>
  <p:clrMapOvr>
    <a:masterClrMapping/>
  </p:clrMapOvr>
  <mc:AlternateContent xmlns:mc="http://schemas.openxmlformats.org/markup-compatibility/2006" xmlns:p14="http://schemas.microsoft.com/office/powerpoint/2010/main">
    <mc:Choice Requires="p14">
      <p:transition spd="slow" p14:dur="2000" advTm="14964"/>
    </mc:Choice>
    <mc:Fallback xmlns="">
      <p:transition spd="slow" advTm="14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CC3EF-3451-DDC4-3065-007985174D0C}"/>
              </a:ext>
            </a:extLst>
          </p:cNvPr>
          <p:cNvSpPr>
            <a:spLocks noGrp="1"/>
          </p:cNvSpPr>
          <p:nvPr>
            <p:ph type="title"/>
          </p:nvPr>
        </p:nvSpPr>
        <p:spPr/>
        <p:txBody>
          <a:bodyPr/>
          <a:lstStyle/>
          <a:p>
            <a:r>
              <a:rPr lang="en-US" dirty="0"/>
              <a:t>Machine Learning - Strengths</a:t>
            </a:r>
          </a:p>
        </p:txBody>
      </p:sp>
      <p:sp>
        <p:nvSpPr>
          <p:cNvPr id="3" name="Content Placeholder 2">
            <a:extLst>
              <a:ext uri="{FF2B5EF4-FFF2-40B4-BE49-F238E27FC236}">
                <a16:creationId xmlns:a16="http://schemas.microsoft.com/office/drawing/2014/main" id="{20D17220-C921-BB98-7BF5-57A29D442329}"/>
              </a:ext>
            </a:extLst>
          </p:cNvPr>
          <p:cNvSpPr>
            <a:spLocks noGrp="1"/>
          </p:cNvSpPr>
          <p:nvPr>
            <p:ph idx="1"/>
          </p:nvPr>
        </p:nvSpPr>
        <p:spPr/>
        <p:txBody>
          <a:bodyPr>
            <a:normAutofit/>
          </a:bodyPr>
          <a:lstStyle/>
          <a:p>
            <a:r>
              <a:rPr lang="en-US" dirty="0"/>
              <a:t>Machine learning’s strength within it’s machine learning algorithms.</a:t>
            </a:r>
          </a:p>
          <a:p>
            <a:r>
              <a:rPr lang="en-US" dirty="0"/>
              <a:t>These algorithms allow machine learning to automatically learn from data, identify patterns, and make predictions without the need to being explicitly programmed.</a:t>
            </a:r>
          </a:p>
          <a:p>
            <a:r>
              <a:rPr lang="en-US" dirty="0">
                <a:effectLst/>
                <a:ea typeface="Calibri" panose="020F0502020204030204" pitchFamily="34" charset="0"/>
              </a:rPr>
              <a:t>When these algorithms are given large datasets to analyze, they are able to identify underlying patterns and make predictions based on new, unseen data.</a:t>
            </a:r>
            <a:endParaRPr lang="en-US" dirty="0"/>
          </a:p>
          <a:p>
            <a:endParaRPr lang="en-US" dirty="0"/>
          </a:p>
        </p:txBody>
      </p:sp>
      <p:pic>
        <p:nvPicPr>
          <p:cNvPr id="14" name="Audio 13">
            <a:hlinkClick r:id="" action="ppaction://media"/>
            <a:extLst>
              <a:ext uri="{FF2B5EF4-FFF2-40B4-BE49-F238E27FC236}">
                <a16:creationId xmlns:a16="http://schemas.microsoft.com/office/drawing/2014/main" id="{0A42786A-17B6-6AB1-1336-D84F1D1311F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24025152"/>
      </p:ext>
    </p:extLst>
  </p:cSld>
  <p:clrMapOvr>
    <a:masterClrMapping/>
  </p:clrMapOvr>
  <mc:AlternateContent xmlns:mc="http://schemas.openxmlformats.org/markup-compatibility/2006" xmlns:p14="http://schemas.microsoft.com/office/powerpoint/2010/main">
    <mc:Choice Requires="p14">
      <p:transition spd="slow" p14:dur="2000" advTm="18536"/>
    </mc:Choice>
    <mc:Fallback xmlns="">
      <p:transition spd="slow" advTm="18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B932-3330-15BF-1E98-296C6C5FACD8}"/>
              </a:ext>
            </a:extLst>
          </p:cNvPr>
          <p:cNvSpPr>
            <a:spLocks noGrp="1"/>
          </p:cNvSpPr>
          <p:nvPr>
            <p:ph type="title"/>
          </p:nvPr>
        </p:nvSpPr>
        <p:spPr/>
        <p:txBody>
          <a:bodyPr/>
          <a:lstStyle/>
          <a:p>
            <a:r>
              <a:rPr lang="en-US" dirty="0"/>
              <a:t>Machine Learning In Cyber Security</a:t>
            </a:r>
          </a:p>
        </p:txBody>
      </p:sp>
      <p:sp>
        <p:nvSpPr>
          <p:cNvPr id="3" name="Content Placeholder 2">
            <a:extLst>
              <a:ext uri="{FF2B5EF4-FFF2-40B4-BE49-F238E27FC236}">
                <a16:creationId xmlns:a16="http://schemas.microsoft.com/office/drawing/2014/main" id="{7E2E1964-6D9E-72E9-0817-979CBBA989BF}"/>
              </a:ext>
            </a:extLst>
          </p:cNvPr>
          <p:cNvSpPr>
            <a:spLocks noGrp="1"/>
          </p:cNvSpPr>
          <p:nvPr>
            <p:ph idx="1"/>
          </p:nvPr>
        </p:nvSpPr>
        <p:spPr/>
        <p:txBody>
          <a:bodyPr>
            <a:normAutofit/>
          </a:bodyPr>
          <a:lstStyle/>
          <a:p>
            <a:r>
              <a:rPr lang="en-US" dirty="0">
                <a:ea typeface="Calibri" panose="020F0502020204030204" pitchFamily="34" charset="0"/>
              </a:rPr>
              <a:t>Ability</a:t>
            </a:r>
            <a:r>
              <a:rPr lang="en-US" dirty="0">
                <a:effectLst/>
                <a:ea typeface="Calibri" panose="020F0502020204030204" pitchFamily="34" charset="0"/>
              </a:rPr>
              <a:t> to learn and adapt to new data</a:t>
            </a:r>
          </a:p>
          <a:p>
            <a:r>
              <a:rPr lang="en-US" dirty="0">
                <a:ea typeface="Calibri" panose="020F0502020204030204" pitchFamily="34" charset="0"/>
              </a:rPr>
              <a:t>H</a:t>
            </a:r>
            <a:r>
              <a:rPr lang="en-US" dirty="0">
                <a:effectLst/>
                <a:ea typeface="Calibri" panose="020F0502020204030204" pitchFamily="34" charset="0"/>
              </a:rPr>
              <a:t>istorically, rule-based systems were the primary method of detecting threats.</a:t>
            </a:r>
          </a:p>
          <a:p>
            <a:r>
              <a:rPr lang="en-US" dirty="0">
                <a:effectLst/>
                <a:ea typeface="Calibri" panose="020F0502020204030204" pitchFamily="34" charset="0"/>
              </a:rPr>
              <a:t>These methods often struggle to identify new and emerging threats</a:t>
            </a:r>
          </a:p>
          <a:p>
            <a:r>
              <a:rPr lang="en-US" dirty="0">
                <a:ea typeface="Calibri" panose="020F0502020204030204" pitchFamily="34" charset="0"/>
              </a:rPr>
              <a:t>T</a:t>
            </a:r>
            <a:r>
              <a:rPr lang="en-US" dirty="0">
                <a:effectLst/>
                <a:ea typeface="Calibri" panose="020F0502020204030204" pitchFamily="34" charset="0"/>
              </a:rPr>
              <a:t>he adaptability of machine learning algorithms enables them to identify anomalies that rule-based methods fall short.</a:t>
            </a:r>
            <a:endParaRPr lang="en-US" dirty="0"/>
          </a:p>
        </p:txBody>
      </p:sp>
      <p:pic>
        <p:nvPicPr>
          <p:cNvPr id="27" name="Audio 26">
            <a:hlinkClick r:id="" action="ppaction://media"/>
            <a:extLst>
              <a:ext uri="{FF2B5EF4-FFF2-40B4-BE49-F238E27FC236}">
                <a16:creationId xmlns:a16="http://schemas.microsoft.com/office/drawing/2014/main" id="{C6DEDD81-EA02-9E2B-0C4B-797CBF6C5CFF}"/>
              </a:ext>
            </a:extLst>
          </p:cNvPr>
          <p:cNvPicPr>
            <a:picLocks noChangeAspect="1"/>
          </p:cNvPicPr>
          <p:nvPr>
            <a:audioFile r:link="rId1"/>
            <p:extLst>
              <p:ext uri="{DAA4B4D4-6D71-4841-9C94-3DE7FCFB9230}">
                <p14:media xmlns:p14="http://schemas.microsoft.com/office/powerpoint/2010/main" r:embed="rId2">
                  <p14:trim end="1244.4943"/>
                </p14:media>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8246205"/>
      </p:ext>
    </p:extLst>
  </p:cSld>
  <p:clrMapOvr>
    <a:masterClrMapping/>
  </p:clrMapOvr>
  <mc:AlternateContent xmlns:mc="http://schemas.openxmlformats.org/markup-compatibility/2006" xmlns:p14="http://schemas.microsoft.com/office/powerpoint/2010/main">
    <mc:Choice Requires="p14">
      <p:transition spd="slow" p14:dur="2000" advTm="17224"/>
    </mc:Choice>
    <mc:Fallback xmlns="">
      <p:transition spd="slow" advTm="17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5AEA-87DB-0133-549E-1B1997E33052}"/>
              </a:ext>
            </a:extLst>
          </p:cNvPr>
          <p:cNvSpPr>
            <a:spLocks noGrp="1"/>
          </p:cNvSpPr>
          <p:nvPr>
            <p:ph type="title"/>
          </p:nvPr>
        </p:nvSpPr>
        <p:spPr/>
        <p:txBody>
          <a:bodyPr/>
          <a:lstStyle/>
          <a:p>
            <a:r>
              <a:rPr lang="en-US" dirty="0"/>
              <a:t>Machine Learning in Cyber Security - Threats</a:t>
            </a:r>
          </a:p>
        </p:txBody>
      </p:sp>
      <p:sp>
        <p:nvSpPr>
          <p:cNvPr id="3" name="Content Placeholder 2">
            <a:extLst>
              <a:ext uri="{FF2B5EF4-FFF2-40B4-BE49-F238E27FC236}">
                <a16:creationId xmlns:a16="http://schemas.microsoft.com/office/drawing/2014/main" id="{6CEB737F-CE18-3B65-48A5-5DD83F75E96B}"/>
              </a:ext>
            </a:extLst>
          </p:cNvPr>
          <p:cNvSpPr>
            <a:spLocks noGrp="1"/>
          </p:cNvSpPr>
          <p:nvPr>
            <p:ph sz="half" idx="1"/>
          </p:nvPr>
        </p:nvSpPr>
        <p:spPr/>
        <p:txBody>
          <a:bodyPr>
            <a:normAutofit/>
          </a:bodyPr>
          <a:lstStyle/>
          <a:p>
            <a:r>
              <a:rPr lang="en-US" dirty="0"/>
              <a:t>An example of ML's superiority over rule-based systems can be seen in the context of spam detection.</a:t>
            </a:r>
          </a:p>
          <a:p>
            <a:r>
              <a:rPr lang="en-US" dirty="0"/>
              <a:t>Spam emails and text messages are a major threat to cyber security </a:t>
            </a:r>
          </a:p>
          <a:p>
            <a:r>
              <a:rPr lang="en-US" dirty="0"/>
              <a:t>By leveraging machine learning we can effectively lower the attack surface</a:t>
            </a:r>
          </a:p>
        </p:txBody>
      </p:sp>
      <p:pic>
        <p:nvPicPr>
          <p:cNvPr id="6" name="Content Placeholder 5">
            <a:extLst>
              <a:ext uri="{FF2B5EF4-FFF2-40B4-BE49-F238E27FC236}">
                <a16:creationId xmlns:a16="http://schemas.microsoft.com/office/drawing/2014/main" id="{68E1E2D6-FA97-1D93-1E0E-66BBDCCBB004}"/>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02363" y="2335871"/>
            <a:ext cx="5065712" cy="2851421"/>
          </a:xfrm>
        </p:spPr>
      </p:pic>
      <p:pic>
        <p:nvPicPr>
          <p:cNvPr id="15" name="Audio 14">
            <a:hlinkClick r:id="" action="ppaction://media"/>
            <a:extLst>
              <a:ext uri="{FF2B5EF4-FFF2-40B4-BE49-F238E27FC236}">
                <a16:creationId xmlns:a16="http://schemas.microsoft.com/office/drawing/2014/main" id="{3D393AFB-634B-E5E2-30CA-E2054552C587}"/>
              </a:ext>
            </a:extLst>
          </p:cNvPr>
          <p:cNvPicPr>
            <a:picLocks noChangeAspect="1"/>
          </p:cNvPicPr>
          <p:nvPr>
            <a:audioFile r:link="rId1"/>
            <p:extLst>
              <p:ext uri="{DAA4B4D4-6D71-4841-9C94-3DE7FCFB9230}">
                <p14:media xmlns:p14="http://schemas.microsoft.com/office/powerpoint/2010/main" r:embed="rId2">
                  <p14:trim end="3116.5056"/>
                </p14:media>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1619149"/>
      </p:ext>
    </p:extLst>
  </p:cSld>
  <p:clrMapOvr>
    <a:masterClrMapping/>
  </p:clrMapOvr>
  <mc:AlternateContent xmlns:mc="http://schemas.openxmlformats.org/markup-compatibility/2006" xmlns:p14="http://schemas.microsoft.com/office/powerpoint/2010/main">
    <mc:Choice Requires="p14">
      <p:transition spd="slow" p14:dur="2000" advTm="19322"/>
    </mc:Choice>
    <mc:Fallback xmlns="">
      <p:transition spd="slow" advTm="19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2EB8-017E-EE84-0B28-2D7DE4F04223}"/>
              </a:ext>
            </a:extLst>
          </p:cNvPr>
          <p:cNvSpPr>
            <a:spLocks noGrp="1"/>
          </p:cNvSpPr>
          <p:nvPr>
            <p:ph type="title"/>
          </p:nvPr>
        </p:nvSpPr>
        <p:spPr/>
        <p:txBody>
          <a:bodyPr>
            <a:normAutofit fontScale="90000"/>
          </a:bodyPr>
          <a:lstStyle/>
          <a:p>
            <a:r>
              <a:rPr lang="en-US" dirty="0"/>
              <a:t>Machine Learning in Cyber Security – </a:t>
            </a:r>
            <a:br>
              <a:rPr lang="en-US" dirty="0"/>
            </a:br>
            <a:r>
              <a:rPr lang="en-US" dirty="0"/>
              <a:t>Spam Identification</a:t>
            </a:r>
          </a:p>
        </p:txBody>
      </p:sp>
      <p:sp>
        <p:nvSpPr>
          <p:cNvPr id="3" name="Content Placeholder 2">
            <a:extLst>
              <a:ext uri="{FF2B5EF4-FFF2-40B4-BE49-F238E27FC236}">
                <a16:creationId xmlns:a16="http://schemas.microsoft.com/office/drawing/2014/main" id="{CB36428D-5F71-1A5E-7B39-A4A068BE9E47}"/>
              </a:ext>
            </a:extLst>
          </p:cNvPr>
          <p:cNvSpPr>
            <a:spLocks noGrp="1"/>
          </p:cNvSpPr>
          <p:nvPr>
            <p:ph idx="1"/>
          </p:nvPr>
        </p:nvSpPr>
        <p:spPr/>
        <p:txBody>
          <a:bodyPr>
            <a:norm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 minimize the amount of spam we receive in an effort to lower the attack surface or amount of spam one receives we must utilize a spam filter.</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Spam filter application reviews the email or SMS message for anomalies such as misspelled words, malicious links, and other relevant threats. </a:t>
            </a: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understand and compare the best methods for filtering spam messages we have selected SMS datasets in which we will leverage spam vs ham algorithms to classify our SMS messages as spam or legitimate (ham). </a:t>
            </a:r>
          </a:p>
        </p:txBody>
      </p:sp>
      <p:pic>
        <p:nvPicPr>
          <p:cNvPr id="50" name="Audio 49">
            <a:hlinkClick r:id="" action="ppaction://media"/>
            <a:extLst>
              <a:ext uri="{FF2B5EF4-FFF2-40B4-BE49-F238E27FC236}">
                <a16:creationId xmlns:a16="http://schemas.microsoft.com/office/drawing/2014/main" id="{8A880942-9187-B093-1CD8-BE3CB762E242}"/>
              </a:ext>
            </a:extLst>
          </p:cNvPr>
          <p:cNvPicPr>
            <a:picLocks noChangeAspect="1"/>
          </p:cNvPicPr>
          <p:nvPr>
            <a:audioFile r:link="rId1"/>
            <p:extLst>
              <p:ext uri="{DAA4B4D4-6D71-4841-9C94-3DE7FCFB9230}">
                <p14:media xmlns:p14="http://schemas.microsoft.com/office/powerpoint/2010/main" r:embed="rId2">
                  <p14:trim end="1136.1201"/>
                </p14:media>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26686588"/>
      </p:ext>
    </p:extLst>
  </p:cSld>
  <p:clrMapOvr>
    <a:masterClrMapping/>
  </p:clrMapOvr>
  <mc:AlternateContent xmlns:mc="http://schemas.openxmlformats.org/markup-compatibility/2006" xmlns:p14="http://schemas.microsoft.com/office/powerpoint/2010/main">
    <mc:Choice Requires="p14">
      <p:transition spd="slow" p14:dur="2000" advTm="27092"/>
    </mc:Choice>
    <mc:Fallback xmlns="">
      <p:transition spd="slow" advTm="27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TM04033929[[fn=Slate]]</Template>
  <TotalTime>295</TotalTime>
  <Words>3876</Words>
  <Application>Microsoft Office PowerPoint</Application>
  <PresentationFormat>Widescreen</PresentationFormat>
  <Paragraphs>491</Paragraphs>
  <Slides>23</Slides>
  <Notes>20</Notes>
  <HiddenSlides>0</HiddenSlides>
  <MMClips>23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Calisto MT</vt:lpstr>
      <vt:lpstr>Cambria Math</vt:lpstr>
      <vt:lpstr>circular-book</vt:lpstr>
      <vt:lpstr>Söhne</vt:lpstr>
      <vt:lpstr>source-serif-pro</vt:lpstr>
      <vt:lpstr>Times New Roman</vt:lpstr>
      <vt:lpstr>Wingdings 2</vt:lpstr>
      <vt:lpstr>Slate</vt:lpstr>
      <vt:lpstr>Machine Learning Project SMS Spam Detection</vt:lpstr>
      <vt:lpstr>Overview</vt:lpstr>
      <vt:lpstr>Project Objective</vt:lpstr>
      <vt:lpstr>Background</vt:lpstr>
      <vt:lpstr>Machine Learning - History</vt:lpstr>
      <vt:lpstr>Machine Learning - Strengths</vt:lpstr>
      <vt:lpstr>Machine Learning In Cyber Security</vt:lpstr>
      <vt:lpstr>Machine Learning in Cyber Security - Threats</vt:lpstr>
      <vt:lpstr>Machine Learning in Cyber Security –  Spam Identification</vt:lpstr>
      <vt:lpstr>Machine Learning in Cyber Security –  Spam vs Ham</vt:lpstr>
      <vt:lpstr>Introduction To Our Study</vt:lpstr>
      <vt:lpstr>Related Work</vt:lpstr>
      <vt:lpstr>Methods – Data Set Information</vt:lpstr>
      <vt:lpstr>Methods – Data Analysis</vt:lpstr>
      <vt:lpstr>Methods – Data Analysis Continued</vt:lpstr>
      <vt:lpstr>Methods – Data Preprocessing</vt:lpstr>
      <vt:lpstr>Methods – Data Preprocessing</vt:lpstr>
      <vt:lpstr>Methods – Pre-Training Setup</vt:lpstr>
      <vt:lpstr>Methods – Pre-Training Setup</vt:lpstr>
      <vt:lpstr>Model – Naïve Bayes</vt:lpstr>
      <vt:lpstr>Model – Decision Trees</vt:lpstr>
      <vt:lpstr>Model – K-Nearest Neighbors</vt:lpstr>
      <vt:lpstr>Compare Model Metrics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dc:title>
  <dc:creator>Robert Chavez</dc:creator>
  <cp:lastModifiedBy>Kiera Conway</cp:lastModifiedBy>
  <cp:revision>12</cp:revision>
  <dcterms:created xsi:type="dcterms:W3CDTF">2023-04-24T22:24:54Z</dcterms:created>
  <dcterms:modified xsi:type="dcterms:W3CDTF">2023-04-27T03:02:25Z</dcterms:modified>
</cp:coreProperties>
</file>